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9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77"/>
    <p:restoredTop sz="94684"/>
  </p:normalViewPr>
  <p:slideViewPr>
    <p:cSldViewPr snapToGrid="0">
      <p:cViewPr varScale="1">
        <p:scale>
          <a:sx n="108" d="100"/>
          <a:sy n="108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2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3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4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2" name="Espace réservé du texte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pic>
        <p:nvPicPr>
          <p:cNvPr id="53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pic>
        <p:nvPicPr>
          <p:cNvPr id="6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 5" descr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6179418"/>
            <a:ext cx="12075996" cy="678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LOGO-DEFINITIVO.pdf" descr="LOGO-DEFINITIV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0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1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pic>
        <p:nvPicPr>
          <p:cNvPr id="8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Espace réservé pour une image 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93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9" descr="Imag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" y="0"/>
            <a:ext cx="12146883" cy="65647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LOGO-DEFINITIVO.pdf" descr="LOGO-DEFINITIVO.pd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olo Testo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ous-titre 2"/>
          <p:cNvSpPr txBox="1"/>
          <p:nvPr/>
        </p:nvSpPr>
        <p:spPr>
          <a:xfrm>
            <a:off x="226032" y="2894110"/>
            <a:ext cx="5311739" cy="1069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lang="it-IT" sz="1600" dirty="0">
                <a:latin typeface="-webkit-standard"/>
              </a:rPr>
              <a:t>A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focus group 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was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organized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Sassari (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Italy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 the 04/20/2023 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involving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 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eight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stakeholders 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selected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via 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purposive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sampling (</a:t>
            </a:r>
            <a:r>
              <a:rPr lang="it-IT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Bryman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and Bell 2015). </a:t>
            </a:r>
          </a:p>
        </p:txBody>
      </p:sp>
      <p:sp>
        <p:nvSpPr>
          <p:cNvPr id="107" name="Titre 1"/>
          <p:cNvSpPr txBox="1"/>
          <p:nvPr/>
        </p:nvSpPr>
        <p:spPr>
          <a:xfrm>
            <a:off x="874799" y="1169775"/>
            <a:ext cx="3444058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01. </a:t>
            </a:r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Focus Group</a:t>
            </a:r>
            <a:endParaRPr dirty="0">
              <a:solidFill>
                <a:srgbClr val="000000"/>
              </a:solidFill>
            </a:endParaRPr>
          </a:p>
        </p:txBody>
      </p:sp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6187D08C-47E9-3C94-68B6-1E649271B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590" y="1791707"/>
            <a:ext cx="5054205" cy="37442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re 1"/>
          <p:cNvSpPr txBox="1"/>
          <p:nvPr/>
        </p:nvSpPr>
        <p:spPr>
          <a:xfrm>
            <a:off x="874799" y="1169775"/>
            <a:ext cx="3444058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0</a:t>
            </a:r>
            <a:r>
              <a:rPr lang="it-IT" dirty="0"/>
              <a:t>2</a:t>
            </a:r>
            <a:r>
              <a:rPr dirty="0"/>
              <a:t>.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Profile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6E4FE91F-E659-EE55-789D-4B357C47DCFE}"/>
              </a:ext>
            </a:extLst>
          </p:cNvPr>
          <p:cNvSpPr txBox="1">
            <a:spLocks/>
          </p:cNvSpPr>
          <p:nvPr/>
        </p:nvSpPr>
        <p:spPr>
          <a:xfrm>
            <a:off x="371268" y="2067333"/>
            <a:ext cx="5072589" cy="7488832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3 PhD Students</a:t>
            </a:r>
          </a:p>
          <a:p>
            <a:pPr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2 Museum managers </a:t>
            </a:r>
          </a:p>
          <a:p>
            <a:pPr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3 University Students</a:t>
            </a:r>
          </a:p>
          <a:p>
            <a:pPr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600" dirty="0" err="1"/>
              <a:t>They</a:t>
            </a:r>
            <a:r>
              <a:rPr lang="it-IT" sz="1600" dirty="0"/>
              <a:t> </a:t>
            </a:r>
            <a:r>
              <a:rPr lang="it-IT" sz="1600" dirty="0" err="1"/>
              <a:t>were</a:t>
            </a:r>
            <a:r>
              <a:rPr lang="it-IT" sz="1600" dirty="0"/>
              <a:t> </a:t>
            </a:r>
            <a:r>
              <a:rPr lang="it-IT" sz="1600" dirty="0" err="1"/>
              <a:t>two</a:t>
            </a:r>
            <a:r>
              <a:rPr lang="it-IT" sz="1600" dirty="0"/>
              <a:t> women and </a:t>
            </a:r>
            <a:r>
              <a:rPr lang="it-IT" sz="1600" dirty="0" err="1"/>
              <a:t>six</a:t>
            </a:r>
            <a:r>
              <a:rPr lang="it-IT" sz="1600" dirty="0"/>
              <a:t> men </a:t>
            </a:r>
          </a:p>
          <a:p>
            <a:pPr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The </a:t>
            </a:r>
            <a:r>
              <a:rPr lang="it-IT" sz="1600" dirty="0" err="1"/>
              <a:t>youngest</a:t>
            </a:r>
            <a:r>
              <a:rPr lang="it-IT" sz="1600" dirty="0"/>
              <a:t> </a:t>
            </a:r>
            <a:r>
              <a:rPr lang="it-IT" sz="1600" dirty="0" err="1"/>
              <a:t>was</a:t>
            </a:r>
            <a:r>
              <a:rPr lang="it-IT" sz="1600" dirty="0"/>
              <a:t> 24 </a:t>
            </a:r>
            <a:r>
              <a:rPr lang="it-IT" sz="1600" dirty="0" err="1"/>
              <a:t>years</a:t>
            </a:r>
            <a:r>
              <a:rPr lang="it-IT" sz="1600" dirty="0"/>
              <a:t> </a:t>
            </a:r>
            <a:r>
              <a:rPr lang="it-IT" sz="1600" dirty="0" err="1"/>
              <a:t>old</a:t>
            </a:r>
            <a:r>
              <a:rPr lang="it-IT" sz="1600" dirty="0"/>
              <a:t> and the </a:t>
            </a:r>
            <a:r>
              <a:rPr lang="it-IT" sz="1600" dirty="0" err="1"/>
              <a:t>oldest</a:t>
            </a:r>
            <a:r>
              <a:rPr lang="it-IT" sz="1600" dirty="0"/>
              <a:t> 41</a:t>
            </a:r>
          </a:p>
          <a:p>
            <a:pPr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600" dirty="0" err="1"/>
              <a:t>geographically</a:t>
            </a:r>
            <a:r>
              <a:rPr lang="it-IT" sz="1600" dirty="0"/>
              <a:t> </a:t>
            </a:r>
            <a:r>
              <a:rPr lang="it-IT" sz="1600" dirty="0" err="1"/>
              <a:t>they</a:t>
            </a:r>
            <a:r>
              <a:rPr lang="it-IT" sz="1600" dirty="0"/>
              <a:t> </a:t>
            </a:r>
            <a:r>
              <a:rPr lang="it-IT" sz="1600" dirty="0" err="1"/>
              <a:t>were</a:t>
            </a:r>
            <a:r>
              <a:rPr lang="it-IT" sz="1600" dirty="0"/>
              <a:t> from </a:t>
            </a:r>
            <a:r>
              <a:rPr lang="it-IT" sz="1600" dirty="0" err="1"/>
              <a:t>different</a:t>
            </a:r>
            <a:r>
              <a:rPr lang="it-IT" sz="1600" dirty="0"/>
              <a:t> </a:t>
            </a:r>
            <a:r>
              <a:rPr lang="it-IT" sz="1600" dirty="0" err="1"/>
              <a:t>towns</a:t>
            </a:r>
            <a:r>
              <a:rPr lang="it-IT" sz="1600" dirty="0"/>
              <a:t> </a:t>
            </a:r>
            <a:r>
              <a:rPr lang="it-IT" sz="1600" dirty="0" err="1"/>
              <a:t>across</a:t>
            </a:r>
            <a:r>
              <a:rPr lang="it-IT" sz="1600" dirty="0"/>
              <a:t> Sardinia (</a:t>
            </a:r>
            <a:r>
              <a:rPr lang="it-IT" sz="1600" dirty="0" err="1"/>
              <a:t>Italy</a:t>
            </a:r>
            <a:r>
              <a:rPr lang="it-IT" sz="1600" dirty="0"/>
              <a:t>)</a:t>
            </a:r>
          </a:p>
          <a:p>
            <a:pPr hangingPunct="1"/>
            <a:endParaRPr lang="it-IT" sz="16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76808C7-139E-6AF4-D60D-862D4CB42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145" y="1607256"/>
            <a:ext cx="4585557" cy="343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9806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9" y="1169775"/>
            <a:ext cx="3444058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02.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Profile</a:t>
            </a:r>
            <a:endParaRPr lang="it-IT" dirty="0">
              <a:solidFill>
                <a:srgbClr val="0000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6BDC6A8-B770-06D0-3CA5-EC15963AB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28" y="1867821"/>
            <a:ext cx="7772400" cy="364826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03.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Methodology</a:t>
            </a:r>
            <a:r>
              <a:rPr lang="it-IT" sz="3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and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analysis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9129548" cy="372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The interviews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were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recorded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then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transcribed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; </a:t>
            </a:r>
          </a:p>
          <a:p>
            <a:pPr algn="l"/>
            <a:endParaRPr lang="it-IT" sz="2000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dirty="0"/>
              <a:t>T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he text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was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analyzed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according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to a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series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of iterative steps and following the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typical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approach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suggested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by the "</a:t>
            </a:r>
            <a:r>
              <a:rPr lang="it-IT" sz="2000" b="1" i="0" u="none" strike="noStrike" dirty="0" err="1">
                <a:solidFill>
                  <a:srgbClr val="000000"/>
                </a:solidFill>
                <a:effectLst/>
              </a:rPr>
              <a:t>grounded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</a:rPr>
              <a:t> theory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" (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Charmaz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2000; Glaser 1978; Glaser and Strauss 1967).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1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dirty="0"/>
              <a:t>The texts </a:t>
            </a:r>
            <a:r>
              <a:rPr lang="it-IT" sz="2000" dirty="0" err="1"/>
              <a:t>were</a:t>
            </a:r>
            <a:r>
              <a:rPr lang="it-IT" sz="2000" dirty="0"/>
              <a:t> </a:t>
            </a:r>
            <a:r>
              <a:rPr lang="it-IT" sz="2000" b="1" dirty="0" err="1"/>
              <a:t>codified</a:t>
            </a:r>
            <a:r>
              <a:rPr lang="it-IT" sz="2000" dirty="0"/>
              <a:t> and </a:t>
            </a:r>
            <a:r>
              <a:rPr lang="it-IT" sz="2000" b="1" dirty="0" err="1"/>
              <a:t>grouped</a:t>
            </a:r>
            <a:r>
              <a:rPr lang="it-IT" sz="2000" dirty="0"/>
              <a:t> </a:t>
            </a:r>
            <a:r>
              <a:rPr lang="it-IT" sz="2000" dirty="0" err="1"/>
              <a:t>into</a:t>
            </a:r>
            <a:r>
              <a:rPr lang="it-IT" sz="2000" dirty="0"/>
              <a:t> </a:t>
            </a:r>
            <a:r>
              <a:rPr lang="it-IT" sz="2000" dirty="0" err="1"/>
              <a:t>themes</a:t>
            </a:r>
            <a:r>
              <a:rPr lang="it-IT" sz="2000" dirty="0"/>
              <a:t> or </a:t>
            </a:r>
            <a:r>
              <a:rPr lang="it-IT" sz="2000" dirty="0" err="1"/>
              <a:t>dimensions</a:t>
            </a:r>
            <a:r>
              <a:rPr lang="it-IT" sz="2000" dirty="0"/>
              <a:t> </a:t>
            </a:r>
            <a:r>
              <a:rPr lang="it-IT" sz="2000" dirty="0" err="1"/>
              <a:t>through</a:t>
            </a:r>
            <a:r>
              <a:rPr lang="it-IT" sz="2000" dirty="0"/>
              <a:t> </a:t>
            </a:r>
            <a:r>
              <a:rPr lang="it-IT" sz="2000" dirty="0" err="1"/>
              <a:t>thematic</a:t>
            </a:r>
            <a:r>
              <a:rPr lang="it-IT" sz="2000" dirty="0"/>
              <a:t> coding (Braun and Clarke 2006)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could</a:t>
            </a:r>
            <a:r>
              <a:rPr lang="it-IT" sz="2000" dirty="0"/>
              <a:t> </a:t>
            </a:r>
            <a:r>
              <a:rPr lang="it-IT" sz="2000" dirty="0" err="1"/>
              <a:t>summarize</a:t>
            </a:r>
            <a:r>
              <a:rPr lang="it-IT" sz="2000" dirty="0"/>
              <a:t> </a:t>
            </a:r>
            <a:r>
              <a:rPr lang="it-IT" sz="2000" dirty="0" err="1"/>
              <a:t>their</a:t>
            </a:r>
            <a:r>
              <a:rPr lang="it-IT" sz="2000" dirty="0"/>
              <a:t> </a:t>
            </a:r>
            <a:r>
              <a:rPr lang="it-IT" sz="2000" dirty="0" err="1"/>
              <a:t>meaning</a:t>
            </a:r>
            <a:r>
              <a:rPr lang="it-IT" sz="2000" dirty="0"/>
              <a:t>. </a:t>
            </a:r>
          </a:p>
          <a:p>
            <a:pPr algn="l"/>
            <a:endParaRPr lang="it-IT" sz="20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000" b="1" dirty="0" err="1"/>
              <a:t>Thematic</a:t>
            </a:r>
            <a:r>
              <a:rPr lang="it-IT" sz="2000" b="1" dirty="0"/>
              <a:t> </a:t>
            </a:r>
            <a:r>
              <a:rPr lang="it-IT" sz="2000" b="1" dirty="0" err="1"/>
              <a:t>analysis</a:t>
            </a:r>
            <a:r>
              <a:rPr lang="it-IT" sz="2000" b="1" dirty="0"/>
              <a:t> </a:t>
            </a:r>
            <a:r>
              <a:rPr lang="it-IT" sz="2000" dirty="0"/>
              <a:t>of the interviews </a:t>
            </a:r>
            <a:r>
              <a:rPr lang="it-IT" sz="2000" dirty="0" err="1"/>
              <a:t>allowed</a:t>
            </a:r>
            <a:r>
              <a:rPr lang="it-IT" sz="2000" dirty="0"/>
              <a:t> to </a:t>
            </a:r>
            <a:r>
              <a:rPr lang="it-IT" sz="2000" dirty="0" err="1"/>
              <a:t>identify</a:t>
            </a:r>
            <a:r>
              <a:rPr lang="it-IT" sz="2000" dirty="0"/>
              <a:t> </a:t>
            </a:r>
            <a:r>
              <a:rPr lang="it-IT" sz="2000" dirty="0" err="1"/>
              <a:t>emerging</a:t>
            </a:r>
            <a:r>
              <a:rPr lang="it-IT" sz="2000" dirty="0"/>
              <a:t> </a:t>
            </a:r>
            <a:r>
              <a:rPr lang="it-IT" sz="2000" dirty="0" err="1"/>
              <a:t>dimensions</a:t>
            </a:r>
            <a:r>
              <a:rPr lang="it-IT" sz="2000" dirty="0"/>
              <a:t> and </a:t>
            </a:r>
            <a:r>
              <a:rPr lang="it-IT" sz="2000" dirty="0" err="1"/>
              <a:t>perception</a:t>
            </a:r>
            <a:r>
              <a:rPr lang="it-IT" sz="2000" dirty="0"/>
              <a:t> </a:t>
            </a:r>
            <a:r>
              <a:rPr lang="it-IT" sz="2000" dirty="0" err="1"/>
              <a:t>involved</a:t>
            </a:r>
            <a:r>
              <a:rPr lang="it-IT" sz="2000" dirty="0"/>
              <a:t> in internship </a:t>
            </a:r>
            <a:r>
              <a:rPr lang="it-IT" sz="2000" dirty="0" err="1"/>
              <a:t>program</a:t>
            </a:r>
            <a:r>
              <a:rPr lang="it-IT" sz="2000" dirty="0"/>
              <a:t>/projects, with </a:t>
            </a:r>
            <a:r>
              <a:rPr lang="it-IT" sz="2000" dirty="0" err="1"/>
              <a:t>particular</a:t>
            </a:r>
            <a:r>
              <a:rPr lang="it-IT" sz="2000" dirty="0"/>
              <a:t> </a:t>
            </a:r>
            <a:r>
              <a:rPr lang="it-IT" sz="2000" dirty="0" err="1"/>
              <a:t>attention</a:t>
            </a:r>
            <a:r>
              <a:rPr lang="it-IT" sz="2000" dirty="0"/>
              <a:t> to remote internship.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819915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04.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Findings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9129548" cy="3216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Respondents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generally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agree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remote internships can be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beneficial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but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need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to be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well-planned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in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advance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. (8/8)</a:t>
            </a:r>
          </a:p>
          <a:p>
            <a:pPr algn="l"/>
            <a:endParaRPr lang="it-IT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The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trainee's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tasks must be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clearly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identified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and the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coordinator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should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provide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constant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consistent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attention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. (8/8)</a:t>
            </a:r>
          </a:p>
          <a:p>
            <a:pPr algn="l"/>
            <a:endParaRPr lang="it-IT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possible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have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successful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remote internship,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but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requires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precise project 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and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close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supervision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. (8/8)</a:t>
            </a:r>
          </a:p>
          <a:p>
            <a:pPr algn="l"/>
            <a:endParaRPr lang="it-IT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However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, remote internships are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not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suitable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for activities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require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an on-site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presence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(i.e.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</a:rPr>
              <a:t>materials</a:t>
            </a:r>
            <a:r>
              <a:rPr lang="it-IT" b="0" i="0" u="none" strike="noStrike" dirty="0">
                <a:solidFill>
                  <a:srgbClr val="000000"/>
                </a:solidFill>
                <a:effectLst/>
              </a:rPr>
              <a:t> study) (6/8)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577108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04.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Findings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9129548" cy="4047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Respondents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generally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agree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remote internship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could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lead to the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same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results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an in-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person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one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. (7/8)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However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highlighted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lack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of “human touch”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in-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person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internships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offer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.  (5/8)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Furthermore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the achievement of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similar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results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depends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on the field and the skills of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trainee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. (6/8)</a:t>
            </a: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While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some tasks can be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virtualized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others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cannot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require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face-to-face interaction. (7/8)</a:t>
            </a: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>
                <a:solidFill>
                  <a:srgbClr val="000000"/>
                </a:solidFill>
                <a:effectLst/>
              </a:rPr>
              <a:t>For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example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a museum guide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cannot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effectively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train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remotely</a:t>
            </a:r>
            <a:r>
              <a:rPr lang="it-IT" dirty="0"/>
              <a:t>.</a:t>
            </a:r>
          </a:p>
          <a:p>
            <a:pPr algn="l"/>
            <a:r>
              <a:rPr lang="it-IT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However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certain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activities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such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meetings or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discussing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topics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can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still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be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done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via video call. (8/8)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55224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04.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Findings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9129548" cy="3216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/>
            <a:r>
              <a:rPr lang="it-IT" i="0" u="none" strike="noStrike" dirty="0">
                <a:solidFill>
                  <a:srgbClr val="000000"/>
                </a:solidFill>
                <a:effectLst/>
              </a:rPr>
              <a:t>An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ideal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remote internship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should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be: </a:t>
            </a: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perfectly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organized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in tasks and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objectives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(8/8)</a:t>
            </a:r>
            <a:endParaRPr lang="it-IT" dirty="0"/>
          </a:p>
          <a:p>
            <a:pPr algn="l"/>
            <a:r>
              <a:rPr lang="it-IT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>
                <a:solidFill>
                  <a:srgbClr val="000000"/>
                </a:solidFill>
                <a:effectLst/>
              </a:rPr>
              <a:t>be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mutually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beneficial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for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trainee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and the trainer (6/8)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have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perfect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schedule 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with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meetings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assessments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per week. (8/8)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should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also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pay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attention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insurance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/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safety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(5/8)</a:t>
            </a: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have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strong support from the University tutor 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and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actual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presence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/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involvement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it-IT" dirty="0"/>
              <a:t>(8/8)</a:t>
            </a:r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2764162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04.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Findings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9129548" cy="3216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All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participants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expressed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positive opinions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about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journey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map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whole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. </a:t>
            </a:r>
            <a:r>
              <a:rPr lang="it-IT" dirty="0"/>
              <a:t>(7/8)</a:t>
            </a:r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>
                <a:solidFill>
                  <a:srgbClr val="000000"/>
                </a:solidFill>
                <a:effectLst/>
              </a:rPr>
              <a:t>In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particular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actually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liked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idea to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organize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process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in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tasks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and the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autonomy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trainee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will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have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in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terms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of time to complete the tasks. (8/8)</a:t>
            </a:r>
          </a:p>
          <a:p>
            <a:pPr algn="l"/>
            <a:r>
              <a:rPr lang="it-IT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Secondly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agree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with the idea to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develop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common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platform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in order to reduce the “software divide”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among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stakeholders,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better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if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in cloud. (7/8)</a:t>
            </a: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i="0" u="none" strike="noStrike" dirty="0">
                <a:solidFill>
                  <a:srgbClr val="000000"/>
                </a:solidFill>
                <a:effectLst/>
              </a:rPr>
              <a:t>At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same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time,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expressed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skepticism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about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lack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of connection with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other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people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 err="1">
                <a:solidFill>
                  <a:srgbClr val="000000"/>
                </a:solidFill>
                <a:effectLst/>
              </a:rPr>
              <a:t>could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 lead to a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sense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of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</a:rPr>
              <a:t>loneliness</a:t>
            </a:r>
            <a:r>
              <a:rPr lang="it-IT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i="0" u="none" strike="noStrike" dirty="0">
                <a:solidFill>
                  <a:srgbClr val="000000"/>
                </a:solidFill>
                <a:effectLst/>
              </a:rPr>
              <a:t>(5/8)</a:t>
            </a: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54608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04.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Findings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5780173" cy="4047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sz="1800" dirty="0"/>
              <a:t>P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lan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includes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a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timetable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with deadlines and an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organized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structure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. (8/8)</a:t>
            </a:r>
          </a:p>
          <a:p>
            <a:pPr algn="l"/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dirty="0" err="1"/>
              <a:t>N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eed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for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improved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human connections to counter a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sense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of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loneliness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. (5/8)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dirty="0" err="1"/>
              <a:t>S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tandardized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platform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(7/8)</a:t>
            </a:r>
          </a:p>
          <a:p>
            <a:pPr algn="l"/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Time management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a big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advantage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(8/8) 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active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involvement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of the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university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tutor</a:t>
            </a:r>
            <a:r>
              <a:rPr lang="it-IT" sz="1800" dirty="0"/>
              <a:t> (8/8)</a:t>
            </a:r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Finally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, one of the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negatives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of remote internships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that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can make people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feel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isolated</a:t>
            </a:r>
            <a:r>
              <a:rPr lang="it-IT" sz="1800" dirty="0"/>
              <a:t> (5/8)</a:t>
            </a:r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34739F0-656B-453D-897B-915E9E453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871" y="1194108"/>
            <a:ext cx="3483520" cy="472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9614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3C0F2-9BED-6BEB-57C6-4E0D2607E1C3}"/>
              </a:ext>
            </a:extLst>
          </p:cNvPr>
          <p:cNvSpPr txBox="1"/>
          <p:nvPr/>
        </p:nvSpPr>
        <p:spPr>
          <a:xfrm>
            <a:off x="874798" y="1169775"/>
            <a:ext cx="6080805" cy="69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defRPr sz="3600" b="1" i="1">
                <a:solidFill>
                  <a:srgbClr val="2E75B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it-IT" dirty="0"/>
              <a:t>04. </a:t>
            </a:r>
            <a:r>
              <a:rPr lang="it-IT" sz="3600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Findings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2A125-3E3F-24AB-01A2-14A12D5B4E0E}"/>
              </a:ext>
            </a:extLst>
          </p:cNvPr>
          <p:cNvSpPr txBox="1"/>
          <p:nvPr/>
        </p:nvSpPr>
        <p:spPr>
          <a:xfrm>
            <a:off x="1339818" y="1867821"/>
            <a:ext cx="9129548" cy="3770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endParaRPr lang="it-IT" sz="1800" b="1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A remote internship can be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measured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by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its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success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if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the project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very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detailed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with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specific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result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indicators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. (5/8)</a:t>
            </a:r>
          </a:p>
          <a:p>
            <a:pPr algn="l"/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easier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to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measure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the success of a remote internship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than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in-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person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the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objectives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are clear. (5/8)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8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Internships are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beneficial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as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they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provide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knowledge and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experience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which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are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not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typically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acquired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through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University (6/8)</a:t>
            </a:r>
          </a:p>
          <a:p>
            <a:pPr algn="l"/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Working on a remote internship can be a challenge,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however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with the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right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attitude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it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can be a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rewarding</a:t>
            </a:r>
            <a:r>
              <a:rPr lang="it-IT" sz="180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it-IT" sz="1800" i="0" u="none" strike="noStrike" dirty="0" err="1">
                <a:solidFill>
                  <a:srgbClr val="000000"/>
                </a:solidFill>
                <a:effectLst/>
              </a:rPr>
              <a:t>experience</a:t>
            </a:r>
            <a:r>
              <a:rPr lang="it-IT" sz="1800" dirty="0"/>
              <a:t> (8/8).</a:t>
            </a:r>
            <a:endParaRPr lang="it-IT" sz="180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endParaRPr lang="it-IT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it-IT" sz="11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445177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58F9A5D-ED9B-3348-A500-CAA4993D69C5}"/>
              </a:ext>
            </a:extLst>
          </p:cNvPr>
          <p:cNvSpPr txBox="1"/>
          <p:nvPr/>
        </p:nvSpPr>
        <p:spPr>
          <a:xfrm>
            <a:off x="0" y="1890714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4400" b="1" dirty="0"/>
              <a:t>Thank you for your attention ;-)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C683E12-A17C-8D46-BA6E-EB3E56205DE6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dirty="0" err="1"/>
              <a:t>Contacts</a:t>
            </a:r>
            <a:r>
              <a:rPr lang="it-IT" dirty="0"/>
              <a:t> of the </a:t>
            </a:r>
            <a:r>
              <a:rPr lang="it-IT" dirty="0" err="1"/>
              <a:t>presenter</a:t>
            </a:r>
            <a:r>
              <a:rPr lang="it-IT" dirty="0"/>
              <a:t>: Marcello Atzeni, matzeni1@uniss.it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200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-webkit-standard</vt:lpstr>
      <vt:lpstr>Thème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Pianese</dc:creator>
  <cp:lastModifiedBy>issm@outlook.it</cp:lastModifiedBy>
  <cp:revision>4</cp:revision>
  <dcterms:modified xsi:type="dcterms:W3CDTF">2023-10-10T09:04:33Z</dcterms:modified>
</cp:coreProperties>
</file>