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hlQYsDpsJl+SJxpBYL5Y5azHUs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8a471fda72_0_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8a471fda72_0_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showMasterSp="0">
  <p:cSld name="Vid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5" id="14" name="Google Shape;1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" y="6179418"/>
            <a:ext cx="12075996" cy="6785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-DEFINITIVO.pdf" id="15" name="Google Shape;1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32676" y="217701"/>
            <a:ext cx="1434877" cy="75324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showMasterSp="0">
  <p:cSld name="Titre et contenu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LOGO-DEFINITIVO.pdf" id="20" name="Google Shape;20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32676" y="217701"/>
            <a:ext cx="1434877" cy="75324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showMasterSp="0">
  <p:cSld name="Titre de section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" type="body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LOGO-DEFINITIVO.pdf" id="25" name="Google Shape;25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32676" y="217701"/>
            <a:ext cx="1434877" cy="75324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showMasterSp="0">
  <p:cSld name="Deux contenu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LOGO-DEFINITIVO.pdf" id="30" name="Google Shape;3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32676" y="217701"/>
            <a:ext cx="1434877" cy="753248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21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showMasterSp="0">
  <p:cSld name="Comparais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" type="body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2" type="body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LOGO-DEFINITIVO.pdf" id="36" name="Google Shape;3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32676" y="217701"/>
            <a:ext cx="1434877" cy="75324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2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showMasterSp="0">
  <p:cSld name="Titre seul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pic>
        <p:nvPicPr>
          <p:cNvPr descr="LOGO-DEFINITIVO.pdf" id="40" name="Google Shape;40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32676" y="217701"/>
            <a:ext cx="1434877" cy="753248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3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showMasterSp="0">
  <p:cSld name="Contenu avec légend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4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1" type="body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indent="-4318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indent="-4318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2" type="body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LOGO-DEFINITIVO.pdf" id="46" name="Google Shape;46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32676" y="217701"/>
            <a:ext cx="1434877" cy="753248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4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showMasterSp="0">
  <p:cSld name="Image avec légende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0" name="Google Shape;50;p25"/>
          <p:cNvSpPr/>
          <p:nvPr>
            <p:ph idx="2" type="pic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25"/>
          <p:cNvSpPr txBox="1"/>
          <p:nvPr>
            <p:ph idx="1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LOGO-DEFINITIVO.pdf" id="52" name="Google Shape;52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32676" y="217701"/>
            <a:ext cx="1434877" cy="753248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7.jp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9" id="6" name="Google Shape;6;p1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2" y="0"/>
            <a:ext cx="12146883" cy="6564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-DEFINITIVO.pdf" id="7" name="Google Shape;7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32676" y="217701"/>
            <a:ext cx="1434877" cy="7532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6"/>
          <p:cNvSpPr txBox="1"/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" type="body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ocs.google.com/forms/d/e/1FAIpQLSfrfvlh8cffA10Hc-TXtmij1VzCVlr9SR4yPBh5Iz2We3mL8g/viewform" TargetMode="External"/><Relationship Id="rId4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/>
        </p:nvSpPr>
        <p:spPr>
          <a:xfrm>
            <a:off x="976509" y="830179"/>
            <a:ext cx="10984832" cy="5197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br>
              <a:rPr b="1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</a:pPr>
            <a:r>
              <a:rPr b="1" i="0" lang="en-GB" sz="3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br>
              <a:rPr b="1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GB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/>
          <p:nvPr/>
        </p:nvSpPr>
        <p:spPr>
          <a:xfrm>
            <a:off x="494919" y="1121345"/>
            <a:ext cx="10936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- Objectives</a:t>
            </a:r>
            <a:endParaRPr/>
          </a:p>
        </p:txBody>
      </p:sp>
      <p:sp>
        <p:nvSpPr>
          <p:cNvPr id="68" name="Google Shape;68;p3"/>
          <p:cNvSpPr txBox="1"/>
          <p:nvPr/>
        </p:nvSpPr>
        <p:spPr>
          <a:xfrm>
            <a:off x="549200" y="2315125"/>
            <a:ext cx="108825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b="1"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survey</a:t>
            </a:r>
            <a:r>
              <a:rPr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 has been developed aiming to collect the opinions and attitudes of </a:t>
            </a:r>
            <a:r>
              <a:rPr b="1"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STUDENTS, ACADEMIC and COMPANIES</a:t>
            </a:r>
            <a:r>
              <a:rPr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 towards an ideal remote internship.</a:t>
            </a:r>
            <a:endParaRPr sz="16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The questionnaire consists of statements regarding </a:t>
            </a:r>
            <a:r>
              <a:rPr b="1"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work arrangements</a:t>
            </a:r>
            <a:r>
              <a:rPr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b="1"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expected mentoring and employability benefits</a:t>
            </a:r>
            <a:r>
              <a:rPr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b="1"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learning content, academic supervision </a:t>
            </a:r>
            <a:r>
              <a:rPr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and </a:t>
            </a:r>
            <a:r>
              <a:rPr b="1"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various competencies </a:t>
            </a:r>
            <a:r>
              <a:rPr lang="en-GB" sz="1600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that can be developed through remote internships. In addition, the questionnaire contains statements reflecting attitudes towards ideal distance internships.</a:t>
            </a:r>
            <a:endParaRPr sz="16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than 250 questionnaires have been already collected. </a:t>
            </a:r>
            <a:endParaRPr sz="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5"/>
          <p:cNvPicPr preferRelativeResize="0"/>
          <p:nvPr/>
        </p:nvPicPr>
        <p:blipFill rotWithShape="1">
          <a:blip r:embed="rId3">
            <a:alphaModFix/>
          </a:blip>
          <a:srcRect b="8538" l="6951" r="2534" t="9278"/>
          <a:stretch/>
        </p:blipFill>
        <p:spPr>
          <a:xfrm>
            <a:off x="4023025" y="2043800"/>
            <a:ext cx="8168976" cy="34738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5"/>
          <p:cNvSpPr txBox="1"/>
          <p:nvPr/>
        </p:nvSpPr>
        <p:spPr>
          <a:xfrm>
            <a:off x="503660" y="725300"/>
            <a:ext cx="1124405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– Expectations Area  for an ideal remote internship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5"/>
          <p:cNvSpPr/>
          <p:nvPr/>
        </p:nvSpPr>
        <p:spPr>
          <a:xfrm>
            <a:off x="627650" y="1956400"/>
            <a:ext cx="6902700" cy="3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#1 The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job arrangements</a:t>
            </a:r>
            <a:endParaRPr b="1" sz="11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2  Expected remote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mentorship and employability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benefits</a:t>
            </a:r>
            <a:endParaRPr sz="11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3 Expected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learning content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endParaRPr b="0" i="0" sz="1100" u="none" cap="none" strike="noStrike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4.The expected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academic supervision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endParaRPr sz="11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5 The expectation in terms of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communication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skills </a:t>
            </a:r>
            <a:endParaRPr b="0" i="0" sz="1100" u="none" cap="none" strike="noStrike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6 Expectation in terms of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job prospects</a:t>
            </a:r>
            <a:endParaRPr sz="11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7.Expectation in terms of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e-skills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8. Expectation in terms of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trust building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skills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9. Expectation in terms of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self-care</a:t>
            </a:r>
            <a:r>
              <a:rPr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skills</a:t>
            </a:r>
            <a:endParaRPr sz="11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10. Expectation in terms of remote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social skills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11. Expectation in terms of remote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emotional skills</a:t>
            </a:r>
            <a:endParaRPr sz="11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12. Expectation in terms of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new skills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1100" u="none" cap="none" strike="noStrike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13.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Aim to participate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in an ideal remote internshi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endParaRPr sz="1100">
              <a:solidFill>
                <a:srgbClr val="434343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None/>
            </a:pP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# 14. The </a:t>
            </a:r>
            <a:r>
              <a:rPr b="1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attitudes</a:t>
            </a:r>
            <a:r>
              <a:rPr b="0" i="0" lang="en-GB" sz="11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towards remote internships</a:t>
            </a:r>
            <a:endParaRPr sz="11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g28a471fda72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4475" y="2073562"/>
            <a:ext cx="6947524" cy="271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g28a471fda72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28575"/>
            <a:ext cx="5244475" cy="505803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g28a471fda72_0_8"/>
          <p:cNvSpPr txBox="1"/>
          <p:nvPr/>
        </p:nvSpPr>
        <p:spPr>
          <a:xfrm>
            <a:off x="685394" y="438270"/>
            <a:ext cx="1093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lang="en-GB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Our first remote intern - a Romanian student in London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4" title="Chart"/>
          <p:cNvPicPr preferRelativeResize="0"/>
          <p:nvPr/>
        </p:nvPicPr>
        <p:blipFill rotWithShape="1">
          <a:blip r:embed="rId3">
            <a:alphaModFix/>
          </a:blip>
          <a:srcRect b="-2154" l="0" r="0" t="28878"/>
          <a:stretch/>
        </p:blipFill>
        <p:spPr>
          <a:xfrm>
            <a:off x="76200" y="1952350"/>
            <a:ext cx="11971299" cy="422417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"/>
          <p:cNvSpPr txBox="1"/>
          <p:nvPr/>
        </p:nvSpPr>
        <p:spPr>
          <a:xfrm>
            <a:off x="494919" y="1121345"/>
            <a:ext cx="10936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– Country coverage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"/>
          <p:cNvSpPr txBox="1"/>
          <p:nvPr/>
        </p:nvSpPr>
        <p:spPr>
          <a:xfrm>
            <a:off x="503660" y="725300"/>
            <a:ext cx="112440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– Expectations for an ideal remote internship 1/8</a:t>
            </a:r>
            <a:endParaRPr b="1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6"/>
          <p:cNvSpPr/>
          <p:nvPr/>
        </p:nvSpPr>
        <p:spPr>
          <a:xfrm>
            <a:off x="906625" y="2123600"/>
            <a:ext cx="4853400" cy="41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Font typeface="Roboto"/>
              <a:buNone/>
            </a:pPr>
            <a:r>
              <a:rPr b="1" i="0" lang="en-GB" sz="2000" u="none" cap="none" strike="noStrike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#1 The job arrangements</a:t>
            </a:r>
            <a:endParaRPr b="1" i="0" sz="2000" u="none" cap="none" strike="noStrike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Appreciate the following statements regarding the job arrangements for an ideal remote internship,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using the scale 1 (strongly disagree) – 7 (strongly agree):  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[It will be a very well-organized on boarding period and a presentation of the organization]</a:t>
            </a:r>
            <a:endParaRPr b="1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2100" y="1654975"/>
            <a:ext cx="3978075" cy="4581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"/>
          <p:cNvSpPr txBox="1"/>
          <p:nvPr/>
        </p:nvSpPr>
        <p:spPr>
          <a:xfrm>
            <a:off x="503660" y="725300"/>
            <a:ext cx="112440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– Expectations for an ideal remote internship 1/8</a:t>
            </a:r>
            <a:endParaRPr b="1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906625" y="2123600"/>
            <a:ext cx="5245500" cy="40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# 2  Expected remote mentorship and employability benefits </a:t>
            </a:r>
            <a:endParaRPr b="1" i="0" sz="2000" u="none" cap="none" strike="noStrike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Appreciate the following statements regarding the expected remote mentorship and employability benefits,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using the scale 1 (strongly disagree) – 7 (strongly agree):  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[The students remote relation with the colleagues will be very good]</a:t>
            </a:r>
            <a:endParaRPr b="1" i="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5716" y="1689652"/>
            <a:ext cx="3343195" cy="4482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6837" y="1140870"/>
            <a:ext cx="4198830" cy="475780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8"/>
          <p:cNvSpPr txBox="1"/>
          <p:nvPr/>
        </p:nvSpPr>
        <p:spPr>
          <a:xfrm>
            <a:off x="503660" y="725300"/>
            <a:ext cx="112440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– Expectations for an ideal remote internship 1/8</a:t>
            </a:r>
            <a:endParaRPr b="1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906625" y="2047400"/>
            <a:ext cx="4987800" cy="41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Font typeface="Roboto"/>
              <a:buNone/>
            </a:pPr>
            <a:r>
              <a:rPr b="1" i="0" lang="en-GB" sz="2000" u="none" cap="none" strike="noStrike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# 3 Expected learning content </a:t>
            </a:r>
            <a:endParaRPr sz="10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GB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Appreciate the following statements regarding the expected learning content of an ideal remote internship,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using the scale 1 (strongly disagree) – 7 (strongly agree):  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[There will be a strong connection between students field of studies and the field of the remote internship]</a:t>
            </a:r>
            <a:endParaRPr b="1"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"/>
          <p:cNvSpPr txBox="1"/>
          <p:nvPr/>
        </p:nvSpPr>
        <p:spPr>
          <a:xfrm>
            <a:off x="503660" y="725300"/>
            <a:ext cx="112440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– Expectations for an ideal remote internship 1/8</a:t>
            </a:r>
            <a:endParaRPr b="1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9"/>
          <p:cNvSpPr/>
          <p:nvPr/>
        </p:nvSpPr>
        <p:spPr>
          <a:xfrm>
            <a:off x="906625" y="2123600"/>
            <a:ext cx="5290200" cy="40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Font typeface="Roboto"/>
              <a:buNone/>
            </a:pPr>
            <a:r>
              <a:rPr b="1" i="0" lang="en-GB" sz="2000" u="none" cap="none" strike="noStrike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# 5  The expectation in terms of communication skills </a:t>
            </a:r>
            <a:endParaRPr sz="10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Appreciate the following statements regarding the expected communication skills of an ideal remote internship,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using the scale 1 (strongly disagree) – 7 (strongly agree):  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[Remote internship experience will improve students' online written communication skills]</a:t>
            </a:r>
            <a:endParaRPr b="1" sz="1000"/>
          </a:p>
        </p:txBody>
      </p:sp>
      <p:pic>
        <p:nvPicPr>
          <p:cNvPr id="116" name="Google Shape;11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176" y="1678663"/>
            <a:ext cx="3873977" cy="4444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/>
          <p:nvPr/>
        </p:nvSpPr>
        <p:spPr>
          <a:xfrm>
            <a:off x="503660" y="725300"/>
            <a:ext cx="112440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– Expectations for an ideal remote internship 1/8</a:t>
            </a:r>
            <a:endParaRPr b="1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0"/>
          <p:cNvSpPr/>
          <p:nvPr/>
        </p:nvSpPr>
        <p:spPr>
          <a:xfrm>
            <a:off x="906614" y="2123604"/>
            <a:ext cx="5168721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Font typeface="Roboto"/>
              <a:buNone/>
            </a:pPr>
            <a:r>
              <a:rPr b="1" i="0" lang="en-GB" sz="2000" u="none" cap="none" strike="noStrike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# 6 Expectation in terms of job prospects (after a remote internship) </a:t>
            </a:r>
            <a:endParaRPr b="1" i="0" sz="2000" u="none" cap="none" strike="noStrike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Font typeface="Roboto"/>
              <a:buNone/>
            </a:pPr>
            <a:r>
              <a:t/>
            </a:r>
            <a:endParaRPr b="1" sz="20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6.  Appreciate the following statements regarding the improved job prospects after an ideal remote internship,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using the scale 1 (strongly disagree) – 7 (strongly agree):   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[I feel remote internship  is an effective strategy for students to gain employment]</a:t>
            </a:r>
            <a:endParaRPr b="1" sz="1000"/>
          </a:p>
        </p:txBody>
      </p:sp>
      <p:pic>
        <p:nvPicPr>
          <p:cNvPr id="123" name="Google Shape;12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8472" y="1684078"/>
            <a:ext cx="3730491" cy="437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"/>
          <p:cNvSpPr txBox="1"/>
          <p:nvPr/>
        </p:nvSpPr>
        <p:spPr>
          <a:xfrm>
            <a:off x="503660" y="725300"/>
            <a:ext cx="112440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– Expectations for an ideal remote internship 1/8</a:t>
            </a:r>
            <a:endParaRPr b="1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1"/>
          <p:cNvSpPr/>
          <p:nvPr/>
        </p:nvSpPr>
        <p:spPr>
          <a:xfrm>
            <a:off x="732248" y="2123600"/>
            <a:ext cx="5189100" cy="33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Font typeface="Roboto"/>
              <a:buNone/>
            </a:pPr>
            <a:r>
              <a:rPr b="1" i="0" lang="en-GB" sz="2000" u="none" cap="none" strike="noStrike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# 8. Expectation in terms of trust building skills (Trust competency)</a:t>
            </a:r>
            <a:endParaRPr b="1" i="0" sz="2000" u="none" cap="none" strike="noStrike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Font typeface="Roboto"/>
              <a:buNone/>
            </a:pPr>
            <a:r>
              <a:rPr b="1" i="0" lang="en-GB" sz="2000" u="none" cap="none" strike="noStrike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0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8. Appreciate the following statements regarding the improved job prospects after an ideal remote internship,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using the scale 1 (strongly disagree) – 7 (strongly agree):   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[I feel remote internship  is an effective strategy for students to gain employment]</a:t>
            </a:r>
            <a:endParaRPr b="1" sz="1000"/>
          </a:p>
        </p:txBody>
      </p:sp>
      <p:pic>
        <p:nvPicPr>
          <p:cNvPr id="130" name="Google Shape;13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7795" y="1767142"/>
            <a:ext cx="3734043" cy="4412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"/>
          <p:cNvSpPr txBox="1"/>
          <p:nvPr/>
        </p:nvSpPr>
        <p:spPr>
          <a:xfrm>
            <a:off x="503660" y="725300"/>
            <a:ext cx="112440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– Expectations for an ideal remote internship 1/8</a:t>
            </a:r>
            <a:endParaRPr b="1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2"/>
          <p:cNvSpPr/>
          <p:nvPr/>
        </p:nvSpPr>
        <p:spPr>
          <a:xfrm>
            <a:off x="732247" y="2123600"/>
            <a:ext cx="5301000" cy="3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Font typeface="Roboto"/>
              <a:buNone/>
            </a:pPr>
            <a:r>
              <a:rPr b="1" i="0" lang="en-GB" sz="2000" u="none" cap="none" strike="noStrike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# 12. Expectation in terms of new skills </a:t>
            </a:r>
            <a:endParaRPr sz="10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12.   Appreciate the following statements regarding the expected new skills of an ideal remote internship,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using the scale 1 (strongly disagree) – 7 (strongly agree)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[Students will develop new skills and knowledge as a result of their virtual training]</a:t>
            </a:r>
            <a:endParaRPr b="1" sz="1000"/>
          </a:p>
        </p:txBody>
      </p:sp>
      <p:pic>
        <p:nvPicPr>
          <p:cNvPr id="137" name="Google Shape;137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2174" y="1768621"/>
            <a:ext cx="3616110" cy="4372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"/>
          <p:cNvSpPr txBox="1"/>
          <p:nvPr/>
        </p:nvSpPr>
        <p:spPr>
          <a:xfrm>
            <a:off x="503660" y="725300"/>
            <a:ext cx="1124405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Survey on needs and expectations of students and graduates on high quality remote internships – Expectations for an ideal remote internship 1/8</a:t>
            </a:r>
            <a:endParaRPr b="1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3"/>
          <p:cNvSpPr/>
          <p:nvPr/>
        </p:nvSpPr>
        <p:spPr>
          <a:xfrm>
            <a:off x="503650" y="2123600"/>
            <a:ext cx="5446800" cy="3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Font typeface="Roboto"/>
              <a:buNone/>
            </a:pPr>
            <a:r>
              <a:rPr b="1" i="0" lang="en-GB" sz="2000" u="none" cap="none" strike="noStrike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# 14. The attitudes towards remote internships</a:t>
            </a:r>
            <a:endParaRPr b="1" i="0" sz="2000" u="none" cap="none" strike="noStrike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400"/>
              <a:buFont typeface="Roboto"/>
              <a:buNone/>
            </a:pPr>
            <a:r>
              <a:t/>
            </a:r>
            <a:endParaRPr b="1" sz="200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14. Appreciate the following statements regarding the attitudes towards remote internships,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using the scale 1 (strongly disagree) – 7 (strongly agree):  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-GB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[A remote internship would provide students with an equivalent experience to a traditional onsite internship]</a:t>
            </a:r>
            <a:endParaRPr b="1" sz="1000"/>
          </a:p>
        </p:txBody>
      </p:sp>
      <p:pic>
        <p:nvPicPr>
          <p:cNvPr id="144" name="Google Shape;14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2907" y="1925629"/>
            <a:ext cx="3720885" cy="4381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/>
          <p:nvPr/>
        </p:nvSpPr>
        <p:spPr>
          <a:xfrm>
            <a:off x="5656883" y="4562675"/>
            <a:ext cx="54864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b="0" i="0" lang="en-GB" sz="36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PREVIEW QUESTIONNAIRE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6692" y="1373537"/>
            <a:ext cx="4770571" cy="2671520"/>
          </a:xfrm>
          <a:prstGeom prst="rect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4196" y="2030278"/>
            <a:ext cx="6090834" cy="3806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5"/>
          <p:cNvSpPr/>
          <p:nvPr/>
        </p:nvSpPr>
        <p:spPr>
          <a:xfrm>
            <a:off x="2490061" y="1215041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https://docs.google.com/forms/d/e/1FAIpQLSfrfvlh8cffA10Hc-TXtmij1VzCVlr9SR4yPBh5Iz2We3mL8g/viewform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daniela</dc:creator>
</cp:coreProperties>
</file>