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3"/>
  </p:notesMasterIdLst>
  <p:sldIdLst>
    <p:sldId id="256" r:id="rId3"/>
    <p:sldId id="260" r:id="rId4"/>
    <p:sldId id="312" r:id="rId5"/>
    <p:sldId id="322" r:id="rId6"/>
    <p:sldId id="315" r:id="rId7"/>
    <p:sldId id="318" r:id="rId8"/>
    <p:sldId id="320" r:id="rId9"/>
    <p:sldId id="319" r:id="rId10"/>
    <p:sldId id="325" r:id="rId11"/>
    <p:sldId id="328" r:id="rId12"/>
    <p:sldId id="329" r:id="rId13"/>
    <p:sldId id="324" r:id="rId14"/>
    <p:sldId id="330" r:id="rId15"/>
    <p:sldId id="332" r:id="rId16"/>
    <p:sldId id="261" r:id="rId17"/>
    <p:sldId id="323" r:id="rId18"/>
    <p:sldId id="331" r:id="rId19"/>
    <p:sldId id="313" r:id="rId20"/>
    <p:sldId id="317" r:id="rId21"/>
    <p:sldId id="333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gregorio" initials="dg" lastIdx="4" clrIdx="0"/>
  <p:cmAuthor id="2" name="PIANESE TOMMASINA" initials="PT" lastIdx="6" clrIdx="1">
    <p:extLst>
      <p:ext uri="{19B8F6BF-5375-455C-9EA6-DF929625EA0E}">
        <p15:presenceInfo xmlns:p15="http://schemas.microsoft.com/office/powerpoint/2012/main" userId="S::tommasina.pianese@cnr.it::76310445-d618-4310-9133-0da697e59a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4CE9F-1412-FF42-989D-29C9A06ADFC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EDEE532-FBF4-334E-8F0B-A9550B0950C3}">
      <dgm:prSet phldrT="[Testo]" custT="1"/>
      <dgm:spPr/>
      <dgm:t>
        <a:bodyPr/>
        <a:lstStyle/>
        <a:p>
          <a:r>
            <a:rPr lang="it-IT" sz="1500" dirty="0"/>
            <a:t>Task 2.1.</a:t>
          </a:r>
        </a:p>
      </dgm:t>
    </dgm:pt>
    <dgm:pt modelId="{5769376F-9CAE-3C4C-96EA-209E2F8CA67A}" type="parTrans" cxnId="{AAC8DC01-0871-3749-A1D5-2A4BCAE78427}">
      <dgm:prSet/>
      <dgm:spPr/>
      <dgm:t>
        <a:bodyPr/>
        <a:lstStyle/>
        <a:p>
          <a:endParaRPr lang="it-IT" sz="1500"/>
        </a:p>
      </dgm:t>
    </dgm:pt>
    <dgm:pt modelId="{A0564A4E-4282-054C-8C36-BD9B969710EC}" type="sibTrans" cxnId="{AAC8DC01-0871-3749-A1D5-2A4BCAE78427}">
      <dgm:prSet/>
      <dgm:spPr/>
      <dgm:t>
        <a:bodyPr/>
        <a:lstStyle/>
        <a:p>
          <a:endParaRPr lang="it-IT" sz="1500"/>
        </a:p>
      </dgm:t>
    </dgm:pt>
    <dgm:pt modelId="{3BC0FF67-EA02-864A-8B23-A320CF42271B}">
      <dgm:prSet phldrT="[Testo]" custT="1"/>
      <dgm:spPr/>
      <dgm:t>
        <a:bodyPr/>
        <a:lstStyle/>
        <a:p>
          <a:r>
            <a:rPr lang="en-US" sz="1500" dirty="0" err="1"/>
            <a:t>Programme</a:t>
          </a:r>
          <a:r>
            <a:rPr lang="en-US" sz="1500" dirty="0"/>
            <a:t> Internship Process Mapping (M1-M6) Led by ASE</a:t>
          </a:r>
          <a:endParaRPr lang="it-IT" sz="1500" dirty="0"/>
        </a:p>
      </dgm:t>
    </dgm:pt>
    <dgm:pt modelId="{260DE279-D31A-9344-AEA9-38A5BFA272E0}" type="parTrans" cxnId="{F1AA6C4A-CE7C-DE47-9C83-E22006F7E8DC}">
      <dgm:prSet/>
      <dgm:spPr/>
      <dgm:t>
        <a:bodyPr/>
        <a:lstStyle/>
        <a:p>
          <a:endParaRPr lang="it-IT" sz="1500"/>
        </a:p>
      </dgm:t>
    </dgm:pt>
    <dgm:pt modelId="{F0DAE6FD-155A-404B-89F6-005A81A6CF20}" type="sibTrans" cxnId="{F1AA6C4A-CE7C-DE47-9C83-E22006F7E8DC}">
      <dgm:prSet/>
      <dgm:spPr/>
      <dgm:t>
        <a:bodyPr/>
        <a:lstStyle/>
        <a:p>
          <a:endParaRPr lang="it-IT" sz="1500"/>
        </a:p>
      </dgm:t>
    </dgm:pt>
    <dgm:pt modelId="{FCC84605-E97E-5541-B435-B18B43BD2A90}">
      <dgm:prSet phldrT="[Testo]" custT="1"/>
      <dgm:spPr/>
      <dgm:t>
        <a:bodyPr/>
        <a:lstStyle/>
        <a:p>
          <a:r>
            <a:rPr lang="it-IT" sz="1500" dirty="0"/>
            <a:t>Task 2.2.</a:t>
          </a:r>
        </a:p>
      </dgm:t>
    </dgm:pt>
    <dgm:pt modelId="{22D3FA89-B083-5F4B-8702-52E73B8F0BE7}" type="parTrans" cxnId="{74FC4443-76BD-1042-9F5D-E80556AF1554}">
      <dgm:prSet/>
      <dgm:spPr/>
      <dgm:t>
        <a:bodyPr/>
        <a:lstStyle/>
        <a:p>
          <a:endParaRPr lang="it-IT" sz="1500"/>
        </a:p>
      </dgm:t>
    </dgm:pt>
    <dgm:pt modelId="{B382D83E-4131-B54E-B629-370725F94007}" type="sibTrans" cxnId="{74FC4443-76BD-1042-9F5D-E80556AF1554}">
      <dgm:prSet/>
      <dgm:spPr/>
      <dgm:t>
        <a:bodyPr/>
        <a:lstStyle/>
        <a:p>
          <a:endParaRPr lang="it-IT" sz="1500"/>
        </a:p>
      </dgm:t>
    </dgm:pt>
    <dgm:pt modelId="{9B74EC06-A47C-D348-9D00-988FF2D377B5}">
      <dgm:prSet phldrT="[Testo]" custT="1"/>
      <dgm:spPr/>
      <dgm:t>
        <a:bodyPr/>
        <a:lstStyle/>
        <a:p>
          <a:r>
            <a:rPr lang="en-US" sz="1500" dirty="0"/>
            <a:t>Survey on needs and expectations of students and graduates on high quality remote internships. (M3-M8) Led By ASE</a:t>
          </a:r>
          <a:endParaRPr lang="it-IT" sz="1500" dirty="0"/>
        </a:p>
      </dgm:t>
    </dgm:pt>
    <dgm:pt modelId="{C63CC7AA-F822-2142-8F81-E1762418605E}" type="parTrans" cxnId="{D673A1BF-15A9-3643-B20C-97FCF0AB3827}">
      <dgm:prSet/>
      <dgm:spPr/>
      <dgm:t>
        <a:bodyPr/>
        <a:lstStyle/>
        <a:p>
          <a:endParaRPr lang="it-IT" sz="1500"/>
        </a:p>
      </dgm:t>
    </dgm:pt>
    <dgm:pt modelId="{24E28E07-3EAB-1443-A245-ECAA6C70E76E}" type="sibTrans" cxnId="{D673A1BF-15A9-3643-B20C-97FCF0AB3827}">
      <dgm:prSet/>
      <dgm:spPr/>
      <dgm:t>
        <a:bodyPr/>
        <a:lstStyle/>
        <a:p>
          <a:endParaRPr lang="it-IT" sz="1500"/>
        </a:p>
      </dgm:t>
    </dgm:pt>
    <dgm:pt modelId="{3FE0CF3A-4B8A-CD4F-9128-0C99FEDE780D}">
      <dgm:prSet phldrT="[Testo]" custT="1"/>
      <dgm:spPr/>
      <dgm:t>
        <a:bodyPr/>
        <a:lstStyle/>
        <a:p>
          <a:r>
            <a:rPr lang="it-IT" sz="1500" dirty="0"/>
            <a:t>Task 2.3</a:t>
          </a:r>
        </a:p>
      </dgm:t>
    </dgm:pt>
    <dgm:pt modelId="{D3805FA4-7F82-5F48-BFC3-2AF786CFFCAA}" type="parTrans" cxnId="{A58B6B7B-DDDA-024C-A2DA-42E26A2AD041}">
      <dgm:prSet/>
      <dgm:spPr/>
      <dgm:t>
        <a:bodyPr/>
        <a:lstStyle/>
        <a:p>
          <a:endParaRPr lang="it-IT" sz="1500"/>
        </a:p>
      </dgm:t>
    </dgm:pt>
    <dgm:pt modelId="{7FEED024-8E7B-2E42-BDFD-FCFD7CBC6986}" type="sibTrans" cxnId="{A58B6B7B-DDDA-024C-A2DA-42E26A2AD041}">
      <dgm:prSet/>
      <dgm:spPr/>
      <dgm:t>
        <a:bodyPr/>
        <a:lstStyle/>
        <a:p>
          <a:endParaRPr lang="it-IT" sz="1500"/>
        </a:p>
      </dgm:t>
    </dgm:pt>
    <dgm:pt modelId="{C6047234-0C0E-E847-A6B7-F152216D2221}">
      <dgm:prSet phldrT="[Testo]" custT="1"/>
      <dgm:spPr/>
      <dgm:t>
        <a:bodyPr/>
        <a:lstStyle/>
        <a:p>
          <a:r>
            <a:rPr lang="en-US" sz="1500" dirty="0"/>
            <a:t>Service Design Living and Collaborating Laboratories (M6-M16) Led by USAL</a:t>
          </a:r>
          <a:endParaRPr lang="it-IT" sz="1500" dirty="0"/>
        </a:p>
      </dgm:t>
    </dgm:pt>
    <dgm:pt modelId="{6927ED66-915D-2A4B-BCB2-303A22FED7BD}" type="parTrans" cxnId="{E75A8315-5980-084F-8AC0-C23B522747EC}">
      <dgm:prSet/>
      <dgm:spPr/>
      <dgm:t>
        <a:bodyPr/>
        <a:lstStyle/>
        <a:p>
          <a:endParaRPr lang="it-IT" sz="1500"/>
        </a:p>
      </dgm:t>
    </dgm:pt>
    <dgm:pt modelId="{FF4575F7-0A6C-614E-978F-B766F4ECC985}" type="sibTrans" cxnId="{E75A8315-5980-084F-8AC0-C23B522747EC}">
      <dgm:prSet/>
      <dgm:spPr/>
      <dgm:t>
        <a:bodyPr/>
        <a:lstStyle/>
        <a:p>
          <a:endParaRPr lang="it-IT" sz="1500"/>
        </a:p>
      </dgm:t>
    </dgm:pt>
    <dgm:pt modelId="{D06672E5-E2E2-F647-B658-480E5CD3FCF8}">
      <dgm:prSet custT="1"/>
      <dgm:spPr/>
      <dgm:t>
        <a:bodyPr/>
        <a:lstStyle/>
        <a:p>
          <a:r>
            <a:rPr lang="it-IT" sz="1500" dirty="0"/>
            <a:t>Task 2.4</a:t>
          </a:r>
        </a:p>
      </dgm:t>
    </dgm:pt>
    <dgm:pt modelId="{3AEA3910-8752-7146-969C-F04E0B4DD3FF}" type="parTrans" cxnId="{DC421A56-CAA4-B643-A8F6-8ECD29C556C0}">
      <dgm:prSet/>
      <dgm:spPr/>
      <dgm:t>
        <a:bodyPr/>
        <a:lstStyle/>
        <a:p>
          <a:endParaRPr lang="it-IT" sz="1500"/>
        </a:p>
      </dgm:t>
    </dgm:pt>
    <dgm:pt modelId="{23F33212-0700-6D47-ACC3-00E2E33A627B}" type="sibTrans" cxnId="{DC421A56-CAA4-B643-A8F6-8ECD29C556C0}">
      <dgm:prSet/>
      <dgm:spPr/>
      <dgm:t>
        <a:bodyPr/>
        <a:lstStyle/>
        <a:p>
          <a:endParaRPr lang="it-IT" sz="1500"/>
        </a:p>
      </dgm:t>
    </dgm:pt>
    <dgm:pt modelId="{D975B0EF-DE63-FE4B-8ACE-393EC1B696E5}">
      <dgm:prSet custT="1"/>
      <dgm:spPr/>
      <dgm:t>
        <a:bodyPr/>
        <a:lstStyle/>
        <a:p>
          <a:r>
            <a:rPr lang="it-IT" sz="1500" dirty="0"/>
            <a:t>Task 2.5</a:t>
          </a:r>
        </a:p>
      </dgm:t>
    </dgm:pt>
    <dgm:pt modelId="{949A8BEA-C9D7-0E44-88AB-7446BFB4FE4F}" type="parTrans" cxnId="{3990ADBF-8694-2645-BC87-A8BC8ED22085}">
      <dgm:prSet/>
      <dgm:spPr/>
      <dgm:t>
        <a:bodyPr/>
        <a:lstStyle/>
        <a:p>
          <a:endParaRPr lang="it-IT" sz="1500"/>
        </a:p>
      </dgm:t>
    </dgm:pt>
    <dgm:pt modelId="{86C6FDAF-05A4-C746-8F8E-F87406FD9208}" type="sibTrans" cxnId="{3990ADBF-8694-2645-BC87-A8BC8ED22085}">
      <dgm:prSet/>
      <dgm:spPr/>
      <dgm:t>
        <a:bodyPr/>
        <a:lstStyle/>
        <a:p>
          <a:endParaRPr lang="it-IT" sz="1500"/>
        </a:p>
      </dgm:t>
    </dgm:pt>
    <dgm:pt modelId="{FF5A65C6-9AA0-C641-B008-71935EA39729}">
      <dgm:prSet custT="1"/>
      <dgm:spPr/>
      <dgm:t>
        <a:bodyPr/>
        <a:lstStyle/>
        <a:p>
          <a:r>
            <a:rPr lang="en-US" sz="1500" dirty="0"/>
            <a:t>Building out the Remote Internship blueprints (M10-M16) </a:t>
          </a:r>
          <a:endParaRPr lang="it-IT" sz="1500" dirty="0"/>
        </a:p>
      </dgm:t>
    </dgm:pt>
    <dgm:pt modelId="{B87BA389-0E12-AF43-A791-F84E7BC7AC05}" type="parTrans" cxnId="{11A55D61-84E8-7542-8341-D81C855AE113}">
      <dgm:prSet/>
      <dgm:spPr/>
      <dgm:t>
        <a:bodyPr/>
        <a:lstStyle/>
        <a:p>
          <a:endParaRPr lang="it-IT" sz="1500"/>
        </a:p>
      </dgm:t>
    </dgm:pt>
    <dgm:pt modelId="{1248BF00-8CB2-9440-A41F-E71FD5D0CC29}" type="sibTrans" cxnId="{11A55D61-84E8-7542-8341-D81C855AE113}">
      <dgm:prSet/>
      <dgm:spPr/>
      <dgm:t>
        <a:bodyPr/>
        <a:lstStyle/>
        <a:p>
          <a:endParaRPr lang="it-IT" sz="1500"/>
        </a:p>
      </dgm:t>
    </dgm:pt>
    <dgm:pt modelId="{1FF1C75C-8547-4341-915E-6812B2E5A5E9}">
      <dgm:prSet custT="1"/>
      <dgm:spPr/>
      <dgm:t>
        <a:bodyPr/>
        <a:lstStyle/>
        <a:p>
          <a:r>
            <a:rPr lang="en-US" sz="1500" dirty="0"/>
            <a:t>L&amp;T course about Service Design Methodology (M4 - M5) Led By USAL and CNR</a:t>
          </a:r>
          <a:endParaRPr lang="it-IT" sz="1500" dirty="0"/>
        </a:p>
      </dgm:t>
    </dgm:pt>
    <dgm:pt modelId="{73A4EA4E-AA8A-8244-A120-7485E6AE7C20}" type="parTrans" cxnId="{FCF0CB7F-E8AE-8942-BEA9-8D8C0B0E706C}">
      <dgm:prSet/>
      <dgm:spPr/>
      <dgm:t>
        <a:bodyPr/>
        <a:lstStyle/>
        <a:p>
          <a:endParaRPr lang="it-IT" sz="1500"/>
        </a:p>
      </dgm:t>
    </dgm:pt>
    <dgm:pt modelId="{A9E87489-7432-8044-BD0D-76BAD7ADE7E2}" type="sibTrans" cxnId="{FCF0CB7F-E8AE-8942-BEA9-8D8C0B0E706C}">
      <dgm:prSet/>
      <dgm:spPr/>
      <dgm:t>
        <a:bodyPr/>
        <a:lstStyle/>
        <a:p>
          <a:endParaRPr lang="it-IT" sz="1500"/>
        </a:p>
      </dgm:t>
    </dgm:pt>
    <dgm:pt modelId="{E766514E-4A4B-2547-A328-0A0B37C2162A}" type="pres">
      <dgm:prSet presAssocID="{FE54CE9F-1412-FF42-989D-29C9A06ADFC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FB4F86B-6570-124A-8D9E-6425910E61AE}" type="pres">
      <dgm:prSet presAssocID="{FEDEE532-FBF4-334E-8F0B-A9550B0950C3}" presName="composite" presStyleCnt="0"/>
      <dgm:spPr/>
    </dgm:pt>
    <dgm:pt modelId="{13CD138E-4D36-F340-8D47-FFE4CBCE70C8}" type="pres">
      <dgm:prSet presAssocID="{FEDEE532-FBF4-334E-8F0B-A9550B0950C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A2BFB11-4C2B-C942-8A3C-EE4CBFFB52E4}" type="pres">
      <dgm:prSet presAssocID="{FEDEE532-FBF4-334E-8F0B-A9550B0950C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04988A3-E9B7-2E45-B4CA-3D5F641F898A}" type="pres">
      <dgm:prSet presAssocID="{A0564A4E-4282-054C-8C36-BD9B969710EC}" presName="sp" presStyleCnt="0"/>
      <dgm:spPr/>
    </dgm:pt>
    <dgm:pt modelId="{EE624DCB-573A-CB49-9A29-DE9A6C04D5C8}" type="pres">
      <dgm:prSet presAssocID="{FCC84605-E97E-5541-B435-B18B43BD2A90}" presName="composite" presStyleCnt="0"/>
      <dgm:spPr/>
    </dgm:pt>
    <dgm:pt modelId="{51FD5633-2B1D-3340-835B-D9F82561F9A8}" type="pres">
      <dgm:prSet presAssocID="{FCC84605-E97E-5541-B435-B18B43BD2A90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0E25A4-06EF-A94E-B9DE-310BD4959CA8}" type="pres">
      <dgm:prSet presAssocID="{FCC84605-E97E-5541-B435-B18B43BD2A90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B05561A-5A92-B245-9399-AEA71C84DFE7}" type="pres">
      <dgm:prSet presAssocID="{B382D83E-4131-B54E-B629-370725F94007}" presName="sp" presStyleCnt="0"/>
      <dgm:spPr/>
    </dgm:pt>
    <dgm:pt modelId="{937B52D2-88BD-9B49-BB9D-308876DFB4CD}" type="pres">
      <dgm:prSet presAssocID="{3FE0CF3A-4B8A-CD4F-9128-0C99FEDE780D}" presName="composite" presStyleCnt="0"/>
      <dgm:spPr/>
    </dgm:pt>
    <dgm:pt modelId="{7A015E13-0327-B646-9C27-37E81792B2D9}" type="pres">
      <dgm:prSet presAssocID="{3FE0CF3A-4B8A-CD4F-9128-0C99FEDE780D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709B2B-4649-AE43-AA97-F59EC1192FE1}" type="pres">
      <dgm:prSet presAssocID="{3FE0CF3A-4B8A-CD4F-9128-0C99FEDE780D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62C3C8-20B4-0C4C-9C56-99B2A9F141A4}" type="pres">
      <dgm:prSet presAssocID="{7FEED024-8E7B-2E42-BDFD-FCFD7CBC6986}" presName="sp" presStyleCnt="0"/>
      <dgm:spPr/>
    </dgm:pt>
    <dgm:pt modelId="{02614886-4A53-6543-8A9E-7ABC1FEDC689}" type="pres">
      <dgm:prSet presAssocID="{D06672E5-E2E2-F647-B658-480E5CD3FCF8}" presName="composite" presStyleCnt="0"/>
      <dgm:spPr/>
    </dgm:pt>
    <dgm:pt modelId="{8C885B87-6E5B-F74A-8F70-37D880C399BF}" type="pres">
      <dgm:prSet presAssocID="{D06672E5-E2E2-F647-B658-480E5CD3FCF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31B7471-5D18-904B-93F1-8C30BCA1C8CC}" type="pres">
      <dgm:prSet presAssocID="{D06672E5-E2E2-F647-B658-480E5CD3FCF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21B8029-C200-6D4C-9BD1-55CEA653F8B7}" type="pres">
      <dgm:prSet presAssocID="{23F33212-0700-6D47-ACC3-00E2E33A627B}" presName="sp" presStyleCnt="0"/>
      <dgm:spPr/>
    </dgm:pt>
    <dgm:pt modelId="{48D3FC9D-AA6B-EB45-A4EC-E913EC53024A}" type="pres">
      <dgm:prSet presAssocID="{D975B0EF-DE63-FE4B-8ACE-393EC1B696E5}" presName="composite" presStyleCnt="0"/>
      <dgm:spPr/>
    </dgm:pt>
    <dgm:pt modelId="{0D77CA8D-2B0B-BA4F-8149-E9B99FCC54CD}" type="pres">
      <dgm:prSet presAssocID="{D975B0EF-DE63-FE4B-8ACE-393EC1B696E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D4A663-30C6-324A-9CD5-B6A0472136B1}" type="pres">
      <dgm:prSet presAssocID="{D975B0EF-DE63-FE4B-8ACE-393EC1B696E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990ADBF-8694-2645-BC87-A8BC8ED22085}" srcId="{FE54CE9F-1412-FF42-989D-29C9A06ADFC7}" destId="{D975B0EF-DE63-FE4B-8ACE-393EC1B696E5}" srcOrd="4" destOrd="0" parTransId="{949A8BEA-C9D7-0E44-88AB-7446BFB4FE4F}" sibTransId="{86C6FDAF-05A4-C746-8F8E-F87406FD9208}"/>
    <dgm:cxn modelId="{2BCA26F4-2119-7F44-B414-51E302ADCEDA}" type="presOf" srcId="{C6047234-0C0E-E847-A6B7-F152216D2221}" destId="{F2709B2B-4649-AE43-AA97-F59EC1192FE1}" srcOrd="0" destOrd="0" presId="urn:microsoft.com/office/officeart/2005/8/layout/chevron2"/>
    <dgm:cxn modelId="{FF67B53C-DD61-0C48-8F29-B743554EFED0}" type="presOf" srcId="{FEDEE532-FBF4-334E-8F0B-A9550B0950C3}" destId="{13CD138E-4D36-F340-8D47-FFE4CBCE70C8}" srcOrd="0" destOrd="0" presId="urn:microsoft.com/office/officeart/2005/8/layout/chevron2"/>
    <dgm:cxn modelId="{E75A8315-5980-084F-8AC0-C23B522747EC}" srcId="{3FE0CF3A-4B8A-CD4F-9128-0C99FEDE780D}" destId="{C6047234-0C0E-E847-A6B7-F152216D2221}" srcOrd="0" destOrd="0" parTransId="{6927ED66-915D-2A4B-BCB2-303A22FED7BD}" sibTransId="{FF4575F7-0A6C-614E-978F-B766F4ECC985}"/>
    <dgm:cxn modelId="{A58B6B7B-DDDA-024C-A2DA-42E26A2AD041}" srcId="{FE54CE9F-1412-FF42-989D-29C9A06ADFC7}" destId="{3FE0CF3A-4B8A-CD4F-9128-0C99FEDE780D}" srcOrd="2" destOrd="0" parTransId="{D3805FA4-7F82-5F48-BFC3-2AF786CFFCAA}" sibTransId="{7FEED024-8E7B-2E42-BDFD-FCFD7CBC6986}"/>
    <dgm:cxn modelId="{43BD7EA6-360B-CA41-A283-FA4AD86F418C}" type="presOf" srcId="{FCC84605-E97E-5541-B435-B18B43BD2A90}" destId="{51FD5633-2B1D-3340-835B-D9F82561F9A8}" srcOrd="0" destOrd="0" presId="urn:microsoft.com/office/officeart/2005/8/layout/chevron2"/>
    <dgm:cxn modelId="{B0F1E227-E51A-494B-9BC5-284A107CA77D}" type="presOf" srcId="{D975B0EF-DE63-FE4B-8ACE-393EC1B696E5}" destId="{0D77CA8D-2B0B-BA4F-8149-E9B99FCC54CD}" srcOrd="0" destOrd="0" presId="urn:microsoft.com/office/officeart/2005/8/layout/chevron2"/>
    <dgm:cxn modelId="{B517231A-F6E1-CE42-8F2A-D80914B7B947}" type="presOf" srcId="{FF5A65C6-9AA0-C641-B008-71935EA39729}" destId="{331B7471-5D18-904B-93F1-8C30BCA1C8CC}" srcOrd="0" destOrd="0" presId="urn:microsoft.com/office/officeart/2005/8/layout/chevron2"/>
    <dgm:cxn modelId="{7D39303C-7FCE-2247-B69E-75468BBE75A4}" type="presOf" srcId="{9B74EC06-A47C-D348-9D00-988FF2D377B5}" destId="{FA0E25A4-06EF-A94E-B9DE-310BD4959CA8}" srcOrd="0" destOrd="0" presId="urn:microsoft.com/office/officeart/2005/8/layout/chevron2"/>
    <dgm:cxn modelId="{DC421A56-CAA4-B643-A8F6-8ECD29C556C0}" srcId="{FE54CE9F-1412-FF42-989D-29C9A06ADFC7}" destId="{D06672E5-E2E2-F647-B658-480E5CD3FCF8}" srcOrd="3" destOrd="0" parTransId="{3AEA3910-8752-7146-969C-F04E0B4DD3FF}" sibTransId="{23F33212-0700-6D47-ACC3-00E2E33A627B}"/>
    <dgm:cxn modelId="{F1AA6C4A-CE7C-DE47-9C83-E22006F7E8DC}" srcId="{FEDEE532-FBF4-334E-8F0B-A9550B0950C3}" destId="{3BC0FF67-EA02-864A-8B23-A320CF42271B}" srcOrd="0" destOrd="0" parTransId="{260DE279-D31A-9344-AEA9-38A5BFA272E0}" sibTransId="{F0DAE6FD-155A-404B-89F6-005A81A6CF20}"/>
    <dgm:cxn modelId="{74FC4443-76BD-1042-9F5D-E80556AF1554}" srcId="{FE54CE9F-1412-FF42-989D-29C9A06ADFC7}" destId="{FCC84605-E97E-5541-B435-B18B43BD2A90}" srcOrd="1" destOrd="0" parTransId="{22D3FA89-B083-5F4B-8702-52E73B8F0BE7}" sibTransId="{B382D83E-4131-B54E-B629-370725F94007}"/>
    <dgm:cxn modelId="{423E1F58-A380-824F-BFF7-43B4BA9A96C9}" type="presOf" srcId="{3FE0CF3A-4B8A-CD4F-9128-0C99FEDE780D}" destId="{7A015E13-0327-B646-9C27-37E81792B2D9}" srcOrd="0" destOrd="0" presId="urn:microsoft.com/office/officeart/2005/8/layout/chevron2"/>
    <dgm:cxn modelId="{11A55D61-84E8-7542-8341-D81C855AE113}" srcId="{D06672E5-E2E2-F647-B658-480E5CD3FCF8}" destId="{FF5A65C6-9AA0-C641-B008-71935EA39729}" srcOrd="0" destOrd="0" parTransId="{B87BA389-0E12-AF43-A791-F84E7BC7AC05}" sibTransId="{1248BF00-8CB2-9440-A41F-E71FD5D0CC29}"/>
    <dgm:cxn modelId="{AAC8DC01-0871-3749-A1D5-2A4BCAE78427}" srcId="{FE54CE9F-1412-FF42-989D-29C9A06ADFC7}" destId="{FEDEE532-FBF4-334E-8F0B-A9550B0950C3}" srcOrd="0" destOrd="0" parTransId="{5769376F-9CAE-3C4C-96EA-209E2F8CA67A}" sibTransId="{A0564A4E-4282-054C-8C36-BD9B969710EC}"/>
    <dgm:cxn modelId="{9472492F-2C10-914F-BD61-E58384813FAB}" type="presOf" srcId="{FE54CE9F-1412-FF42-989D-29C9A06ADFC7}" destId="{E766514E-4A4B-2547-A328-0A0B37C2162A}" srcOrd="0" destOrd="0" presId="urn:microsoft.com/office/officeart/2005/8/layout/chevron2"/>
    <dgm:cxn modelId="{E9E01E2E-E643-C442-97F9-32F29820000F}" type="presOf" srcId="{3BC0FF67-EA02-864A-8B23-A320CF42271B}" destId="{CA2BFB11-4C2B-C942-8A3C-EE4CBFFB52E4}" srcOrd="0" destOrd="0" presId="urn:microsoft.com/office/officeart/2005/8/layout/chevron2"/>
    <dgm:cxn modelId="{FCF0CB7F-E8AE-8942-BEA9-8D8C0B0E706C}" srcId="{D975B0EF-DE63-FE4B-8ACE-393EC1B696E5}" destId="{1FF1C75C-8547-4341-915E-6812B2E5A5E9}" srcOrd="0" destOrd="0" parTransId="{73A4EA4E-AA8A-8244-A120-7485E6AE7C20}" sibTransId="{A9E87489-7432-8044-BD0D-76BAD7ADE7E2}"/>
    <dgm:cxn modelId="{A8435202-4FE4-FA44-8815-D5B775FA532E}" type="presOf" srcId="{1FF1C75C-8547-4341-915E-6812B2E5A5E9}" destId="{99D4A663-30C6-324A-9CD5-B6A0472136B1}" srcOrd="0" destOrd="0" presId="urn:microsoft.com/office/officeart/2005/8/layout/chevron2"/>
    <dgm:cxn modelId="{D673A1BF-15A9-3643-B20C-97FCF0AB3827}" srcId="{FCC84605-E97E-5541-B435-B18B43BD2A90}" destId="{9B74EC06-A47C-D348-9D00-988FF2D377B5}" srcOrd="0" destOrd="0" parTransId="{C63CC7AA-F822-2142-8F81-E1762418605E}" sibTransId="{24E28E07-3EAB-1443-A245-ECAA6C70E76E}"/>
    <dgm:cxn modelId="{7FF52C0F-810A-6B47-9AF0-5DCD640AB485}" type="presOf" srcId="{D06672E5-E2E2-F647-B658-480E5CD3FCF8}" destId="{8C885B87-6E5B-F74A-8F70-37D880C399BF}" srcOrd="0" destOrd="0" presId="urn:microsoft.com/office/officeart/2005/8/layout/chevron2"/>
    <dgm:cxn modelId="{C7FD960F-DBF9-BA4A-BCD4-75CF38ECF8E5}" type="presParOf" srcId="{E766514E-4A4B-2547-A328-0A0B37C2162A}" destId="{AFB4F86B-6570-124A-8D9E-6425910E61AE}" srcOrd="0" destOrd="0" presId="urn:microsoft.com/office/officeart/2005/8/layout/chevron2"/>
    <dgm:cxn modelId="{5D830E20-38E6-0E4A-A09B-B68066D55324}" type="presParOf" srcId="{AFB4F86B-6570-124A-8D9E-6425910E61AE}" destId="{13CD138E-4D36-F340-8D47-FFE4CBCE70C8}" srcOrd="0" destOrd="0" presId="urn:microsoft.com/office/officeart/2005/8/layout/chevron2"/>
    <dgm:cxn modelId="{0100929C-BFB1-DC48-8621-994346668EB1}" type="presParOf" srcId="{AFB4F86B-6570-124A-8D9E-6425910E61AE}" destId="{CA2BFB11-4C2B-C942-8A3C-EE4CBFFB52E4}" srcOrd="1" destOrd="0" presId="urn:microsoft.com/office/officeart/2005/8/layout/chevron2"/>
    <dgm:cxn modelId="{ACF0B820-C263-9649-8CDA-0BB0E662BA61}" type="presParOf" srcId="{E766514E-4A4B-2547-A328-0A0B37C2162A}" destId="{A04988A3-E9B7-2E45-B4CA-3D5F641F898A}" srcOrd="1" destOrd="0" presId="urn:microsoft.com/office/officeart/2005/8/layout/chevron2"/>
    <dgm:cxn modelId="{C3AFDAC5-0DEA-9A4F-8A6F-E8D261FFD3B3}" type="presParOf" srcId="{E766514E-4A4B-2547-A328-0A0B37C2162A}" destId="{EE624DCB-573A-CB49-9A29-DE9A6C04D5C8}" srcOrd="2" destOrd="0" presId="urn:microsoft.com/office/officeart/2005/8/layout/chevron2"/>
    <dgm:cxn modelId="{F4C605BD-D91C-9149-8D94-F1BC01383FC7}" type="presParOf" srcId="{EE624DCB-573A-CB49-9A29-DE9A6C04D5C8}" destId="{51FD5633-2B1D-3340-835B-D9F82561F9A8}" srcOrd="0" destOrd="0" presId="urn:microsoft.com/office/officeart/2005/8/layout/chevron2"/>
    <dgm:cxn modelId="{040CA37D-9DE8-4645-987B-8998F96B60A9}" type="presParOf" srcId="{EE624DCB-573A-CB49-9A29-DE9A6C04D5C8}" destId="{FA0E25A4-06EF-A94E-B9DE-310BD4959CA8}" srcOrd="1" destOrd="0" presId="urn:microsoft.com/office/officeart/2005/8/layout/chevron2"/>
    <dgm:cxn modelId="{2DA91AD2-B7F3-E747-9746-124C3901BE80}" type="presParOf" srcId="{E766514E-4A4B-2547-A328-0A0B37C2162A}" destId="{2B05561A-5A92-B245-9399-AEA71C84DFE7}" srcOrd="3" destOrd="0" presId="urn:microsoft.com/office/officeart/2005/8/layout/chevron2"/>
    <dgm:cxn modelId="{AA22C1DC-9E36-5545-8875-CD49BD2766F0}" type="presParOf" srcId="{E766514E-4A4B-2547-A328-0A0B37C2162A}" destId="{937B52D2-88BD-9B49-BB9D-308876DFB4CD}" srcOrd="4" destOrd="0" presId="urn:microsoft.com/office/officeart/2005/8/layout/chevron2"/>
    <dgm:cxn modelId="{85899149-A394-5E4A-8300-3146B38DD924}" type="presParOf" srcId="{937B52D2-88BD-9B49-BB9D-308876DFB4CD}" destId="{7A015E13-0327-B646-9C27-37E81792B2D9}" srcOrd="0" destOrd="0" presId="urn:microsoft.com/office/officeart/2005/8/layout/chevron2"/>
    <dgm:cxn modelId="{0B22AF95-7A58-C848-A0F2-2B64B7C476AD}" type="presParOf" srcId="{937B52D2-88BD-9B49-BB9D-308876DFB4CD}" destId="{F2709B2B-4649-AE43-AA97-F59EC1192FE1}" srcOrd="1" destOrd="0" presId="urn:microsoft.com/office/officeart/2005/8/layout/chevron2"/>
    <dgm:cxn modelId="{3C949164-62C2-2846-9BDA-5BCD265EDBB3}" type="presParOf" srcId="{E766514E-4A4B-2547-A328-0A0B37C2162A}" destId="{4362C3C8-20B4-0C4C-9C56-99B2A9F141A4}" srcOrd="5" destOrd="0" presId="urn:microsoft.com/office/officeart/2005/8/layout/chevron2"/>
    <dgm:cxn modelId="{6C11FE49-92FD-194F-98CF-02B2814A757E}" type="presParOf" srcId="{E766514E-4A4B-2547-A328-0A0B37C2162A}" destId="{02614886-4A53-6543-8A9E-7ABC1FEDC689}" srcOrd="6" destOrd="0" presId="urn:microsoft.com/office/officeart/2005/8/layout/chevron2"/>
    <dgm:cxn modelId="{813121C7-BE37-E742-B3E7-C6F9D8D744CF}" type="presParOf" srcId="{02614886-4A53-6543-8A9E-7ABC1FEDC689}" destId="{8C885B87-6E5B-F74A-8F70-37D880C399BF}" srcOrd="0" destOrd="0" presId="urn:microsoft.com/office/officeart/2005/8/layout/chevron2"/>
    <dgm:cxn modelId="{F9E80451-6287-EA4F-9382-9E0D892DA95C}" type="presParOf" srcId="{02614886-4A53-6543-8A9E-7ABC1FEDC689}" destId="{331B7471-5D18-904B-93F1-8C30BCA1C8CC}" srcOrd="1" destOrd="0" presId="urn:microsoft.com/office/officeart/2005/8/layout/chevron2"/>
    <dgm:cxn modelId="{41BC34A0-77E4-044A-B170-252828529A8E}" type="presParOf" srcId="{E766514E-4A4B-2547-A328-0A0B37C2162A}" destId="{721B8029-C200-6D4C-9BD1-55CEA653F8B7}" srcOrd="7" destOrd="0" presId="urn:microsoft.com/office/officeart/2005/8/layout/chevron2"/>
    <dgm:cxn modelId="{0602889A-5160-E84A-831C-9B7BF6F37F17}" type="presParOf" srcId="{E766514E-4A4B-2547-A328-0A0B37C2162A}" destId="{48D3FC9D-AA6B-EB45-A4EC-E913EC53024A}" srcOrd="8" destOrd="0" presId="urn:microsoft.com/office/officeart/2005/8/layout/chevron2"/>
    <dgm:cxn modelId="{67F1A9CA-971D-C547-A553-4B8ABAD5ECB4}" type="presParOf" srcId="{48D3FC9D-AA6B-EB45-A4EC-E913EC53024A}" destId="{0D77CA8D-2B0B-BA4F-8149-E9B99FCC54CD}" srcOrd="0" destOrd="0" presId="urn:microsoft.com/office/officeart/2005/8/layout/chevron2"/>
    <dgm:cxn modelId="{25C1DBF4-CFC4-E14C-BC91-89AE7F604B73}" type="presParOf" srcId="{48D3FC9D-AA6B-EB45-A4EC-E913EC53024A}" destId="{99D4A663-30C6-324A-9CD5-B6A0472136B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D138E-4D36-F340-8D47-FFE4CBCE70C8}">
      <dsp:nvSpPr>
        <dsp:cNvPr id="0" name=""/>
        <dsp:cNvSpPr/>
      </dsp:nvSpPr>
      <dsp:spPr>
        <a:xfrm rot="5400000">
          <a:off x="-157101" y="161929"/>
          <a:ext cx="1047341" cy="73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/>
            <a:t>Task 2.1.</a:t>
          </a:r>
        </a:p>
      </dsp:txBody>
      <dsp:txXfrm rot="-5400000">
        <a:off x="1" y="371398"/>
        <a:ext cx="733139" cy="314202"/>
      </dsp:txXfrm>
    </dsp:sp>
    <dsp:sp modelId="{CA2BFB11-4C2B-C942-8A3C-EE4CBFFB52E4}">
      <dsp:nvSpPr>
        <dsp:cNvPr id="0" name=""/>
        <dsp:cNvSpPr/>
      </dsp:nvSpPr>
      <dsp:spPr>
        <a:xfrm rot="5400000">
          <a:off x="5151456" y="-4413488"/>
          <a:ext cx="681130" cy="9517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err="1"/>
            <a:t>Programme</a:t>
          </a:r>
          <a:r>
            <a:rPr lang="en-US" sz="1500" kern="1200" dirty="0"/>
            <a:t> Internship Process Mapping (M1-M6) Led by ASE</a:t>
          </a:r>
          <a:endParaRPr lang="it-IT" sz="1500" kern="1200" dirty="0"/>
        </a:p>
      </dsp:txBody>
      <dsp:txXfrm rot="-5400000">
        <a:off x="733139" y="38079"/>
        <a:ext cx="9484514" cy="614630"/>
      </dsp:txXfrm>
    </dsp:sp>
    <dsp:sp modelId="{51FD5633-2B1D-3340-835B-D9F82561F9A8}">
      <dsp:nvSpPr>
        <dsp:cNvPr id="0" name=""/>
        <dsp:cNvSpPr/>
      </dsp:nvSpPr>
      <dsp:spPr>
        <a:xfrm rot="5400000">
          <a:off x="-157101" y="1091813"/>
          <a:ext cx="1047341" cy="73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/>
            <a:t>Task 2.2.</a:t>
          </a:r>
        </a:p>
      </dsp:txBody>
      <dsp:txXfrm rot="-5400000">
        <a:off x="1" y="1301282"/>
        <a:ext cx="733139" cy="314202"/>
      </dsp:txXfrm>
    </dsp:sp>
    <dsp:sp modelId="{FA0E25A4-06EF-A94E-B9DE-310BD4959CA8}">
      <dsp:nvSpPr>
        <dsp:cNvPr id="0" name=""/>
        <dsp:cNvSpPr/>
      </dsp:nvSpPr>
      <dsp:spPr>
        <a:xfrm rot="5400000">
          <a:off x="5151635" y="-3483783"/>
          <a:ext cx="680772" cy="9517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Survey on needs and expectations of students and graduates on high quality remote internships. (M3-M8) Led By ASE</a:t>
          </a:r>
          <a:endParaRPr lang="it-IT" sz="1500" kern="1200" dirty="0"/>
        </a:p>
      </dsp:txBody>
      <dsp:txXfrm rot="-5400000">
        <a:off x="733140" y="967945"/>
        <a:ext cx="9484531" cy="614306"/>
      </dsp:txXfrm>
    </dsp:sp>
    <dsp:sp modelId="{7A015E13-0327-B646-9C27-37E81792B2D9}">
      <dsp:nvSpPr>
        <dsp:cNvPr id="0" name=""/>
        <dsp:cNvSpPr/>
      </dsp:nvSpPr>
      <dsp:spPr>
        <a:xfrm rot="5400000">
          <a:off x="-157101" y="2021698"/>
          <a:ext cx="1047341" cy="73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/>
            <a:t>Task 2.3</a:t>
          </a:r>
        </a:p>
      </dsp:txBody>
      <dsp:txXfrm rot="-5400000">
        <a:off x="1" y="2231167"/>
        <a:ext cx="733139" cy="314202"/>
      </dsp:txXfrm>
    </dsp:sp>
    <dsp:sp modelId="{F2709B2B-4649-AE43-AA97-F59EC1192FE1}">
      <dsp:nvSpPr>
        <dsp:cNvPr id="0" name=""/>
        <dsp:cNvSpPr/>
      </dsp:nvSpPr>
      <dsp:spPr>
        <a:xfrm rot="5400000">
          <a:off x="5151635" y="-2553899"/>
          <a:ext cx="680772" cy="9517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Service Design Living and Collaborating Laboratories (M6-M16) Led by USAL</a:t>
          </a:r>
          <a:endParaRPr lang="it-IT" sz="1500" kern="1200" dirty="0"/>
        </a:p>
      </dsp:txBody>
      <dsp:txXfrm rot="-5400000">
        <a:off x="733140" y="1897829"/>
        <a:ext cx="9484531" cy="614306"/>
      </dsp:txXfrm>
    </dsp:sp>
    <dsp:sp modelId="{8C885B87-6E5B-F74A-8F70-37D880C399BF}">
      <dsp:nvSpPr>
        <dsp:cNvPr id="0" name=""/>
        <dsp:cNvSpPr/>
      </dsp:nvSpPr>
      <dsp:spPr>
        <a:xfrm rot="5400000">
          <a:off x="-157101" y="2951582"/>
          <a:ext cx="1047341" cy="73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/>
            <a:t>Task 2.4</a:t>
          </a:r>
        </a:p>
      </dsp:txBody>
      <dsp:txXfrm rot="-5400000">
        <a:off x="1" y="3161051"/>
        <a:ext cx="733139" cy="314202"/>
      </dsp:txXfrm>
    </dsp:sp>
    <dsp:sp modelId="{331B7471-5D18-904B-93F1-8C30BCA1C8CC}">
      <dsp:nvSpPr>
        <dsp:cNvPr id="0" name=""/>
        <dsp:cNvSpPr/>
      </dsp:nvSpPr>
      <dsp:spPr>
        <a:xfrm rot="5400000">
          <a:off x="5151635" y="-1624014"/>
          <a:ext cx="680772" cy="9517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Building out the Remote Internship blueprints (M10-M16) </a:t>
          </a:r>
          <a:endParaRPr lang="it-IT" sz="1500" kern="1200" dirty="0"/>
        </a:p>
      </dsp:txBody>
      <dsp:txXfrm rot="-5400000">
        <a:off x="733140" y="2827714"/>
        <a:ext cx="9484531" cy="614306"/>
      </dsp:txXfrm>
    </dsp:sp>
    <dsp:sp modelId="{0D77CA8D-2B0B-BA4F-8149-E9B99FCC54CD}">
      <dsp:nvSpPr>
        <dsp:cNvPr id="0" name=""/>
        <dsp:cNvSpPr/>
      </dsp:nvSpPr>
      <dsp:spPr>
        <a:xfrm rot="5400000">
          <a:off x="-157101" y="3881467"/>
          <a:ext cx="1047341" cy="73313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/>
            <a:t>Task 2.5</a:t>
          </a:r>
        </a:p>
      </dsp:txBody>
      <dsp:txXfrm rot="-5400000">
        <a:off x="1" y="4090936"/>
        <a:ext cx="733139" cy="314202"/>
      </dsp:txXfrm>
    </dsp:sp>
    <dsp:sp modelId="{99D4A663-30C6-324A-9CD5-B6A0472136B1}">
      <dsp:nvSpPr>
        <dsp:cNvPr id="0" name=""/>
        <dsp:cNvSpPr/>
      </dsp:nvSpPr>
      <dsp:spPr>
        <a:xfrm rot="5400000">
          <a:off x="5151635" y="-694130"/>
          <a:ext cx="680772" cy="95177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/>
            <a:t>L&amp;T course about Service Design Methodology (M4 - M5) Led By USAL and CNR</a:t>
          </a:r>
          <a:endParaRPr lang="it-IT" sz="1500" kern="1200" dirty="0"/>
        </a:p>
      </dsp:txBody>
      <dsp:txXfrm rot="-5400000">
        <a:off x="733140" y="3757598"/>
        <a:ext cx="9484531" cy="614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2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3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4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2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pic>
        <p:nvPicPr>
          <p:cNvPr id="53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pic>
        <p:nvPicPr>
          <p:cNvPr id="6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 5" descr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6179418"/>
            <a:ext cx="12075996" cy="678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LOGO-DEFINITIVO.pdf" descr="LOGO-DEFINITIV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0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1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pic>
        <p:nvPicPr>
          <p:cNvPr id="82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Espace réservé pour une image 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93" name="LOGO-DEFINITIVO.pdf" descr="LOGO-DEFINITIV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381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0112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0610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0902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9690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938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668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555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429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83588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481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Image 5" descr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6179418"/>
            <a:ext cx="12075996" cy="678582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LOGO-DEFINITIVO.pdf" descr="LOGO-DEFINITIV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396376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sottotitolo" type="title">
  <p:cSld name="Titolo e sottotitol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5933329" y="6536531"/>
            <a:ext cx="318993" cy="27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48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9" descr="Imag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" y="0"/>
            <a:ext cx="12146883" cy="65647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LOGO-DEFINITIVO.pdf" descr="LOGO-DEFINITIVO.pd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2676" y="217701"/>
            <a:ext cx="1434877" cy="75324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olo Testo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90CCC-A7C0-4E5B-9E9F-D42B6FC9AB64}" type="datetimeFigureOut">
              <a:rPr lang="it-IT" smtClean="0"/>
              <a:t>10/10/2023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16A4C-DCA5-41EC-8E97-BB44EA14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744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D342F3-48E2-F6B4-8D4E-751BAD376C53}"/>
              </a:ext>
            </a:extLst>
          </p:cNvPr>
          <p:cNvSpPr txBox="1">
            <a:spLocks/>
          </p:cNvSpPr>
          <p:nvPr/>
        </p:nvSpPr>
        <p:spPr>
          <a:xfrm>
            <a:off x="902368" y="517358"/>
            <a:ext cx="9077600" cy="519764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hangingPunct="1"/>
            <a:r>
              <a:rPr lang="en-US" sz="3600" b="1" dirty="0"/>
              <a:t>PREVIEW Promoting Resilience and Employability in university students through Internship for </a:t>
            </a:r>
            <a:r>
              <a:rPr lang="en-US" sz="3600" b="1" dirty="0" err="1"/>
              <a:t>futurE</a:t>
            </a:r>
            <a:r>
              <a:rPr lang="en-US" sz="3600" b="1" dirty="0"/>
              <a:t> Work</a:t>
            </a:r>
            <a:r>
              <a:rPr lang="it-IT" sz="3600" b="1" dirty="0"/>
              <a:t> </a:t>
            </a:r>
            <a:r>
              <a:rPr lang="en-US" sz="3600" b="1" dirty="0"/>
              <a:t/>
            </a:r>
            <a:br>
              <a:rPr lang="en-US" sz="3600" b="1" dirty="0"/>
            </a:br>
            <a:endParaRPr lang="en-US" sz="3600" b="1" dirty="0"/>
          </a:p>
          <a:p>
            <a:pPr hangingPunct="1"/>
            <a:endParaRPr lang="en-US" sz="3600" b="1" dirty="0"/>
          </a:p>
          <a:p>
            <a:pPr algn="ctr" hangingPunct="1"/>
            <a:r>
              <a:rPr lang="en-US" sz="3600" b="1" dirty="0"/>
              <a:t>An overview on accomplished activities</a:t>
            </a:r>
          </a:p>
          <a:p>
            <a:pPr algn="ctr" hangingPunct="1"/>
            <a:r>
              <a:rPr lang="en-US" sz="2400" b="1" dirty="0"/>
              <a:t>October 10th, 2023 (11-12)</a:t>
            </a:r>
            <a:endParaRPr lang="en-US" sz="2400" b="1" dirty="0">
              <a:highlight>
                <a:srgbClr val="FFFF00"/>
              </a:highlight>
            </a:endParaRPr>
          </a:p>
          <a:p>
            <a:pPr hangingPunct="1"/>
            <a:endParaRPr lang="en-US" sz="3600" b="1" dirty="0"/>
          </a:p>
          <a:p>
            <a:pPr hangingPunct="1"/>
            <a:r>
              <a:rPr lang="en-US" sz="3600" b="1" dirty="0"/>
              <a:t/>
            </a:r>
            <a:br>
              <a:rPr lang="en-US" sz="3600" b="1" dirty="0"/>
            </a:br>
            <a:r>
              <a:rPr lang="en-US" sz="2600" b="1" dirty="0"/>
              <a:t>ERASMUS + Call 2022 Round 1 KA2 KA220-HED - Cooperation partnerships in higher education</a:t>
            </a:r>
          </a:p>
          <a:p>
            <a:pPr hangingPunct="1"/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endParaRPr lang="it-IT" sz="3000" b="1" dirty="0"/>
          </a:p>
        </p:txBody>
      </p:sp>
    </p:spTree>
    <p:extLst>
      <p:ext uri="{BB962C8B-B14F-4D97-AF65-F5344CB8AC3E}">
        <p14:creationId xmlns:p14="http://schemas.microsoft.com/office/powerpoint/2010/main" val="18441741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BFFE40-A416-A255-F110-87CD7E7E31A9}"/>
              </a:ext>
            </a:extLst>
          </p:cNvPr>
          <p:cNvSpPr txBox="1"/>
          <p:nvPr/>
        </p:nvSpPr>
        <p:spPr>
          <a:xfrm>
            <a:off x="433136" y="1244912"/>
            <a:ext cx="10936705" cy="4616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2200" b="1" dirty="0"/>
              <a:t>Project general </a:t>
            </a:r>
            <a:r>
              <a:rPr lang="it-IT" sz="2200" b="1" dirty="0" err="1"/>
              <a:t>objective</a:t>
            </a:r>
            <a:endParaRPr lang="en-US" sz="2200" b="1" dirty="0"/>
          </a:p>
          <a:p>
            <a:pPr marL="0" indent="0">
              <a:buNone/>
            </a:pPr>
            <a:r>
              <a:rPr lang="en-US" sz="2200" dirty="0"/>
              <a:t>The project envisages the design, development and testing of an </a:t>
            </a:r>
            <a:r>
              <a:rPr lang="en-US" sz="2200" b="1" dirty="0"/>
              <a:t>innovative university course</a:t>
            </a:r>
            <a:r>
              <a:rPr lang="en-US" sz="2200" dirty="0"/>
              <a:t> which, through remote internships and other e-Learning by doing activities, will enable students and graduates </a:t>
            </a:r>
            <a:r>
              <a:rPr lang="en-US" sz="2200" b="1" dirty="0"/>
              <a:t>to develop the employability competences required by the remote working scenario</a:t>
            </a:r>
            <a:r>
              <a:rPr lang="en-US" sz="2200" dirty="0"/>
              <a:t>.</a:t>
            </a:r>
            <a:endParaRPr lang="it-IT" sz="2200" dirty="0"/>
          </a:p>
          <a:p>
            <a:pPr marL="0" indent="0">
              <a:buNone/>
            </a:pPr>
            <a:r>
              <a:rPr lang="en-US" sz="2200" dirty="0"/>
              <a:t> </a:t>
            </a:r>
          </a:p>
          <a:p>
            <a:pPr marL="0" indent="0">
              <a:buNone/>
            </a:pPr>
            <a:endParaRPr lang="it-IT" sz="2200" dirty="0"/>
          </a:p>
          <a:p>
            <a:pPr marL="0" indent="0">
              <a:buNone/>
            </a:pPr>
            <a:r>
              <a:rPr lang="en-US" sz="2000" dirty="0"/>
              <a:t>- </a:t>
            </a:r>
            <a:r>
              <a:rPr lang="en-US" sz="2000" b="1" dirty="0"/>
              <a:t>Students and graduates will be trained -through e-learning activities- with competences to address the challenges of distance </a:t>
            </a:r>
            <a:r>
              <a:rPr lang="en-US" sz="2000" dirty="0"/>
              <a:t>and effectively work in remote working context: e.g. how to use different technologies, how to work and collaborate in virtual teams, how to re-organize work activities using new digital and connectivity tools. </a:t>
            </a:r>
          </a:p>
          <a:p>
            <a:pPr marL="0" indent="0">
              <a:buNone/>
            </a:pPr>
            <a:r>
              <a:rPr lang="en-US" sz="2000" dirty="0"/>
              <a:t>- Subsequently, </a:t>
            </a:r>
            <a:r>
              <a:rPr lang="en-US" sz="2000" b="1" dirty="0"/>
              <a:t>they will have the opportunity to applicate these competences during remote internships</a:t>
            </a:r>
            <a:r>
              <a:rPr lang="en-US" sz="2000" dirty="0"/>
              <a:t>, and verify to what extent they are able to work in a remote context, and effectively interact and collaborate with distant colleagues.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902000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D37DE8-A7D1-487C-151E-34FDD4D510BC}"/>
              </a:ext>
            </a:extLst>
          </p:cNvPr>
          <p:cNvSpPr txBox="1"/>
          <p:nvPr/>
        </p:nvSpPr>
        <p:spPr>
          <a:xfrm>
            <a:off x="1906205" y="2690337"/>
            <a:ext cx="7446908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WHAT WE HAVE DONE IN THIS FIRST YEAR</a:t>
            </a:r>
          </a:p>
          <a:p>
            <a:endParaRPr lang="it-IT" dirty="0"/>
          </a:p>
          <a:p>
            <a:endParaRPr lang="it-IT" dirty="0"/>
          </a:p>
          <a:p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974337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D37DE8-A7D1-487C-151E-34FDD4D510BC}"/>
              </a:ext>
            </a:extLst>
          </p:cNvPr>
          <p:cNvSpPr txBox="1"/>
          <p:nvPr/>
        </p:nvSpPr>
        <p:spPr>
          <a:xfrm>
            <a:off x="505326" y="2069432"/>
            <a:ext cx="10801994" cy="2862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endParaRPr lang="it-IT" dirty="0"/>
          </a:p>
          <a:p>
            <a:pPr algn="ctr"/>
            <a:r>
              <a:rPr lang="it-IT" u="sng" dirty="0"/>
              <a:t>WE HAVE MOSTLY WORKED ON</a:t>
            </a:r>
          </a:p>
          <a:p>
            <a:endParaRPr lang="it-IT" dirty="0"/>
          </a:p>
          <a:p>
            <a:pPr hangingPunct="1"/>
            <a:r>
              <a:rPr lang="en-US" sz="1800" b="1" dirty="0">
                <a:solidFill>
                  <a:schemeClr val="tx1"/>
                </a:solidFill>
              </a:rPr>
              <a:t>WP 2 BUILDING THE COMPETENCES FOR REMOTE WORK IN THE ACADEMIC COMMUNITY OF TOMORROW (ASE)</a:t>
            </a:r>
          </a:p>
          <a:p>
            <a:r>
              <a:rPr lang="en-US" dirty="0"/>
              <a:t>develop the </a:t>
            </a:r>
            <a:r>
              <a:rPr lang="en-US" u="sng" dirty="0"/>
              <a:t>Remote Internship Blueprint </a:t>
            </a:r>
            <a:r>
              <a:rPr lang="en-US" dirty="0"/>
              <a:t>based on a map of the Internship process in the involved </a:t>
            </a:r>
          </a:p>
          <a:p>
            <a:r>
              <a:rPr lang="en-US" dirty="0"/>
              <a:t>universities, a survey on students and graduates about their expectations on key remote competences,</a:t>
            </a:r>
          </a:p>
          <a:p>
            <a:r>
              <a:rPr lang="en-US" dirty="0"/>
              <a:t> a collaborative laboratory with stakeholders to design the remote internship experience following the </a:t>
            </a:r>
          </a:p>
          <a:p>
            <a:r>
              <a:rPr lang="en-US" dirty="0"/>
              <a:t>Design thinking methodology.  </a:t>
            </a:r>
          </a:p>
          <a:p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8900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AAC7CAF9-3771-85B3-F0E2-CC938FEA2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949162"/>
              </p:ext>
            </p:extLst>
          </p:nvPr>
        </p:nvGraphicFramePr>
        <p:xfrm>
          <a:off x="457201" y="1239253"/>
          <a:ext cx="10250904" cy="4776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59687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9BD767-1C6F-DA8A-5F9F-0BAAD70AD647}"/>
              </a:ext>
            </a:extLst>
          </p:cNvPr>
          <p:cNvSpPr txBox="1"/>
          <p:nvPr/>
        </p:nvSpPr>
        <p:spPr>
          <a:xfrm>
            <a:off x="553453" y="889844"/>
            <a:ext cx="9838434" cy="5078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accent1"/>
                </a:solidFill>
              </a:rPr>
              <a:t>T2.1 </a:t>
            </a:r>
            <a:r>
              <a:rPr lang="en-US" sz="1800" b="1" dirty="0" err="1">
                <a:solidFill>
                  <a:schemeClr val="accent1"/>
                </a:solidFill>
              </a:rPr>
              <a:t>Programme</a:t>
            </a:r>
            <a:r>
              <a:rPr lang="en-US" sz="1800" b="1" dirty="0">
                <a:solidFill>
                  <a:schemeClr val="accent1"/>
                </a:solidFill>
              </a:rPr>
              <a:t> Internship Process Mapping Led by ASE</a:t>
            </a:r>
          </a:p>
          <a:p>
            <a:r>
              <a:rPr lang="en-US" sz="1800" dirty="0"/>
              <a:t>Based on materials collected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US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ASE provided a comprehensive overview of the </a:t>
            </a:r>
            <a:r>
              <a:rPr lang="it-IT" b="1" dirty="0">
                <a:latin typeface="Calibri" panose="020F0502020204030204" pitchFamily="34" charset="0"/>
              </a:rPr>
              <a:t>internship </a:t>
            </a:r>
            <a:r>
              <a:rPr lang="it-IT" b="1" dirty="0" err="1">
                <a:latin typeface="Calibri" panose="020F0502020204030204" pitchFamily="34" charset="0"/>
              </a:rPr>
              <a:t>process</a:t>
            </a:r>
            <a:r>
              <a:rPr lang="it-IT" b="1" dirty="0">
                <a:latin typeface="Calibri" panose="020F0502020204030204" pitchFamily="34" charset="0"/>
              </a:rPr>
              <a:t> in the </a:t>
            </a:r>
            <a:r>
              <a:rPr lang="it-IT" b="1" dirty="0" err="1">
                <a:latin typeface="Calibri" panose="020F0502020204030204" pitchFamily="34" charset="0"/>
              </a:rPr>
              <a:t>four</a:t>
            </a:r>
            <a:r>
              <a:rPr lang="it-IT" b="1" dirty="0">
                <a:latin typeface="Calibri" panose="020F0502020204030204" pitchFamily="34" charset="0"/>
              </a:rPr>
              <a:t> </a:t>
            </a:r>
            <a:r>
              <a:rPr lang="it-IT" b="1" dirty="0" err="1">
                <a:latin typeface="Calibri" panose="020F0502020204030204" pitchFamily="34" charset="0"/>
              </a:rPr>
              <a:t>university</a:t>
            </a:r>
            <a:r>
              <a:rPr lang="it-IT" b="1" dirty="0">
                <a:latin typeface="Calibri" panose="020F0502020204030204" pitchFamily="34" charset="0"/>
              </a:rPr>
              <a:t> partners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including:</a:t>
            </a:r>
          </a:p>
          <a:p>
            <a:endParaRPr lang="en-US" sz="1800" kern="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benefits/obligations of the key actors involved in the internship (i.e., university teachers and tutors, students, and company mentors), </a:t>
            </a: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administrative and bureaucratic procedures (e.g., job description, protocol);</a:t>
            </a: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challenges posed by the COVID-19 pandemic and the strategies employed by universities to adapt and manage internships during this period.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b="1" dirty="0"/>
          </a:p>
          <a:p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It also </a:t>
            </a:r>
            <a:r>
              <a:rPr lang="en-US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highlights the importance of a common theoretical framework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regarding internships in universities, specifically focusing on the </a:t>
            </a:r>
            <a:r>
              <a:rPr lang="en-US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Experiential Learning Cycle developed by David Kolb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This framework emphasizes the significance of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active participation 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reflection in the learning process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providing a continuous and experiential approach to internships.</a:t>
            </a:r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b="1" dirty="0"/>
          </a:p>
          <a:p>
            <a:endParaRPr lang="en-US" sz="1800" b="1" dirty="0"/>
          </a:p>
          <a:p>
            <a:r>
              <a:rPr lang="en-US" sz="1800" b="1" dirty="0"/>
              <a:t>Deliverable 2.1 </a:t>
            </a:r>
            <a:r>
              <a:rPr lang="en-US" sz="1800" dirty="0" err="1"/>
              <a:t>Programme</a:t>
            </a:r>
            <a:r>
              <a:rPr lang="en-US" sz="1800" dirty="0"/>
              <a:t> Internship Process Description in PREVIEW Partner Countries </a:t>
            </a:r>
          </a:p>
        </p:txBody>
      </p:sp>
      <p:pic>
        <p:nvPicPr>
          <p:cNvPr id="1026" name="Picture 2" descr="completed icon">
            <a:extLst>
              <a:ext uri="{FF2B5EF4-FFF2-40B4-BE49-F238E27FC236}">
                <a16:creationId xmlns:a16="http://schemas.microsoft.com/office/drawing/2014/main" id="{232DAD19-02F1-B3B3-8DDD-149F7B36F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733" y="4559969"/>
            <a:ext cx="1073373" cy="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38409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E3C052-F9EA-C776-020C-AB5E6F2C771F}"/>
              </a:ext>
            </a:extLst>
          </p:cNvPr>
          <p:cNvSpPr txBox="1"/>
          <p:nvPr/>
        </p:nvSpPr>
        <p:spPr>
          <a:xfrm>
            <a:off x="909940" y="1305341"/>
            <a:ext cx="9180733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T 2.2 Survey on needs and expectations of students and graduates on high quality remote internships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sz="1800" b="1" dirty="0">
                <a:solidFill>
                  <a:schemeClr val="accent1"/>
                </a:solidFill>
              </a:rPr>
              <a:t>Led By ASE</a:t>
            </a:r>
          </a:p>
          <a:p>
            <a:endParaRPr lang="en-US" sz="1800" b="1" dirty="0"/>
          </a:p>
          <a:p>
            <a:pPr algn="l"/>
            <a:r>
              <a:rPr lang="en-US" dirty="0">
                <a:solidFill>
                  <a:srgbClr val="202124"/>
                </a:solidFill>
                <a:latin typeface="docs-Roboto"/>
              </a:rPr>
              <a:t>A </a:t>
            </a:r>
            <a:r>
              <a:rPr lang="en-US" b="1" dirty="0">
                <a:solidFill>
                  <a:srgbClr val="202124"/>
                </a:solidFill>
                <a:latin typeface="docs-Roboto"/>
              </a:rPr>
              <a:t>survey</a:t>
            </a:r>
            <a:r>
              <a:rPr lang="en-US" dirty="0">
                <a:solidFill>
                  <a:srgbClr val="202124"/>
                </a:solidFill>
                <a:latin typeface="docs-Roboto"/>
              </a:rPr>
              <a:t> has been developed </a:t>
            </a:r>
            <a:r>
              <a:rPr lang="it-IT" dirty="0" err="1">
                <a:solidFill>
                  <a:srgbClr val="202124"/>
                </a:solidFill>
                <a:latin typeface="docs-Roboto"/>
              </a:rPr>
              <a:t>aiming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to </a:t>
            </a:r>
            <a:r>
              <a:rPr lang="it-IT" dirty="0" err="1">
                <a:solidFill>
                  <a:srgbClr val="202124"/>
                </a:solidFill>
                <a:latin typeface="docs-Roboto"/>
              </a:rPr>
              <a:t>collect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the opinions and </a:t>
            </a:r>
            <a:r>
              <a:rPr lang="it-IT" dirty="0" err="1">
                <a:solidFill>
                  <a:srgbClr val="202124"/>
                </a:solidFill>
                <a:latin typeface="docs-Roboto"/>
              </a:rPr>
              <a:t>attitudes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of </a:t>
            </a:r>
            <a:r>
              <a:rPr lang="it-IT" b="1" dirty="0">
                <a:solidFill>
                  <a:srgbClr val="202124"/>
                </a:solidFill>
                <a:latin typeface="docs-Roboto"/>
              </a:rPr>
              <a:t>STUDENTS, ACADEMIC and COMPANIES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</a:t>
            </a:r>
            <a:r>
              <a:rPr lang="it-IT" dirty="0" err="1">
                <a:solidFill>
                  <a:srgbClr val="202124"/>
                </a:solidFill>
                <a:latin typeface="docs-Roboto"/>
              </a:rPr>
              <a:t>towards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an </a:t>
            </a:r>
            <a:r>
              <a:rPr lang="it-IT" dirty="0" err="1">
                <a:solidFill>
                  <a:srgbClr val="202124"/>
                </a:solidFill>
                <a:latin typeface="docs-Roboto"/>
              </a:rPr>
              <a:t>ideal</a:t>
            </a:r>
            <a:r>
              <a:rPr lang="it-IT" dirty="0">
                <a:solidFill>
                  <a:srgbClr val="202124"/>
                </a:solidFill>
                <a:latin typeface="docs-Roboto"/>
              </a:rPr>
              <a:t> remote internship.</a:t>
            </a:r>
          </a:p>
          <a:p>
            <a:pPr algn="l"/>
            <a:endParaRPr lang="it-IT" b="0" i="0" dirty="0">
              <a:solidFill>
                <a:srgbClr val="202124"/>
              </a:solidFill>
              <a:effectLst/>
              <a:latin typeface="docs-Roboto"/>
            </a:endParaRPr>
          </a:p>
          <a:p>
            <a:pPr algn="l"/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The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questionnaire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consists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of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statements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regarding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work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arrangements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,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expected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mentoring and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employability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benefits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, 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learning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content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,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academic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supervision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and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various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1" i="0" dirty="0" err="1">
                <a:solidFill>
                  <a:srgbClr val="202124"/>
                </a:solidFill>
                <a:effectLst/>
                <a:latin typeface="docs-Roboto"/>
              </a:rPr>
              <a:t>competencies</a:t>
            </a:r>
            <a:r>
              <a:rPr lang="it-IT" b="1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that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can be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developed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through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remote internships. In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addition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, the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questionnaire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contains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statements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reflecting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attitudes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towards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ideal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</a:t>
            </a:r>
            <a:r>
              <a:rPr lang="it-IT" b="0" i="0" dirty="0" err="1">
                <a:solidFill>
                  <a:srgbClr val="202124"/>
                </a:solidFill>
                <a:effectLst/>
                <a:latin typeface="docs-Roboto"/>
              </a:rPr>
              <a:t>distance</a:t>
            </a:r>
            <a:r>
              <a:rPr lang="it-IT" b="0" i="0" dirty="0">
                <a:solidFill>
                  <a:srgbClr val="202124"/>
                </a:solidFill>
                <a:effectLst/>
                <a:latin typeface="docs-Roboto"/>
              </a:rPr>
              <a:t> internships.</a:t>
            </a:r>
          </a:p>
          <a:p>
            <a:endParaRPr lang="en-US" b="1" dirty="0"/>
          </a:p>
          <a:p>
            <a:r>
              <a:rPr lang="en-US" dirty="0"/>
              <a:t>More than 250 questionnaires have been already collected. More details will be provided in the following by </a:t>
            </a:r>
            <a:r>
              <a:rPr lang="en-US" dirty="0" err="1"/>
              <a:t>Altercontact</a:t>
            </a:r>
            <a:r>
              <a:rPr lang="en-US" dirty="0"/>
              <a:t> and ADI </a:t>
            </a:r>
            <a:r>
              <a:rPr lang="en-US" dirty="0" err="1"/>
              <a:t>Harghita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dirty="0"/>
              <a:t>By the end of the October 2023, data analysis and the drafting of the deliverable 2.2. will be completed. </a:t>
            </a:r>
          </a:p>
        </p:txBody>
      </p:sp>
      <p:sp>
        <p:nvSpPr>
          <p:cNvPr id="2" name="AutoShape 2" descr="in progress">
            <a:extLst>
              <a:ext uri="{FF2B5EF4-FFF2-40B4-BE49-F238E27FC236}">
                <a16:creationId xmlns:a16="http://schemas.microsoft.com/office/drawing/2014/main" id="{419F0D82-7D32-3F71-32A1-0EF7DACCE0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6" name="Picture 4" descr="in progress&quot; Icon - Download for free – Iconduck">
            <a:extLst>
              <a:ext uri="{FF2B5EF4-FFF2-40B4-BE49-F238E27FC236}">
                <a16:creationId xmlns:a16="http://schemas.microsoft.com/office/drawing/2014/main" id="{2C2D9E5E-5091-0B48-6BC6-B3DC94E11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877" y="4831035"/>
            <a:ext cx="994183" cy="99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67223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0D0AC76-F309-182A-6B61-BCDB2F079ED5}"/>
              </a:ext>
            </a:extLst>
          </p:cNvPr>
          <p:cNvSpPr txBox="1"/>
          <p:nvPr/>
        </p:nvSpPr>
        <p:spPr>
          <a:xfrm>
            <a:off x="742278" y="1430767"/>
            <a:ext cx="9326880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hangingPunct="1"/>
            <a:r>
              <a:rPr lang="en-US" sz="1800" b="1" kern="1200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T 2.5 L&amp;T course about Service Design Methodology Led By USAL and CNR (1/3)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activities have been organized in two sessions (online and physical):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first session has been held online and it has been dedicated to theoretical principles and approach to the Service Design Methodology (20-22 February, 2023). The course was open also to HR managers, administrative and teaching staff of each university and interested parties from other PREVIEW partners.</a:t>
            </a:r>
          </a:p>
          <a:p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second session has been held in Salamanca (from February 27th to March 2nd, 2023) where partners collaborated to develop a first draft of Remote Internship Blueprint (RIB) and journey map based on the Service design Methodology.</a:t>
            </a:r>
            <a:r>
              <a:rPr lang="it-IT" dirty="0">
                <a:effectLst/>
              </a:rPr>
              <a:t> </a:t>
            </a:r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r>
              <a:rPr lang="en-US" sz="18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Deliverable</a:t>
            </a:r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2.5 Report on L&amp;T course about Service Design Methodology</a:t>
            </a:r>
          </a:p>
          <a:p>
            <a:pPr hangingPunct="1"/>
            <a:r>
              <a:rPr lang="en-US" sz="18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 first draft of the Remote Internship Blueprint (RIB) has been elaborated</a:t>
            </a:r>
          </a:p>
          <a:p>
            <a:pPr hangingPunct="1"/>
            <a:endParaRPr lang="en-US" sz="1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" name="Picture 2" descr="completed icon">
            <a:extLst>
              <a:ext uri="{FF2B5EF4-FFF2-40B4-BE49-F238E27FC236}">
                <a16:creationId xmlns:a16="http://schemas.microsoft.com/office/drawing/2014/main" id="{FA9A6181-1615-99E1-FE38-78D7CCF9E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733" y="4559969"/>
            <a:ext cx="1073373" cy="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19714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692121-5A26-F192-3765-5BC7BDAE2976}"/>
              </a:ext>
            </a:extLst>
          </p:cNvPr>
          <p:cNvSpPr txBox="1"/>
          <p:nvPr/>
        </p:nvSpPr>
        <p:spPr>
          <a:xfrm>
            <a:off x="745958" y="1203158"/>
            <a:ext cx="10455442" cy="67403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hangingPunct="1"/>
            <a:r>
              <a:rPr lang="en-US" sz="1800" b="1" kern="1200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T 2.5 L&amp;T course about Service Design Methodology Led By USAL and CNR (2/3)</a:t>
            </a:r>
          </a:p>
          <a:p>
            <a:pPr hangingPunct="1"/>
            <a:r>
              <a:rPr lang="en-US" sz="1800" b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 first draft of the Remote Internship Blueprint (RIB) </a:t>
            </a:r>
          </a:p>
          <a:p>
            <a:pPr hangingPunct="1"/>
            <a:endParaRPr lang="en-US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- identification of the </a:t>
            </a:r>
            <a:r>
              <a:rPr lang="en-GB" sz="1800" b="1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“steps of the students’ remote internship journey”</a:t>
            </a: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, including:</a:t>
            </a: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1.Awareness;</a:t>
            </a: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2. Interest/decision;</a:t>
            </a: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3. Onboarding (University and Company);</a:t>
            </a: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4. </a:t>
            </a: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Internship/Execution/Performance;</a:t>
            </a:r>
          </a:p>
          <a:p>
            <a:pPr>
              <a:buClr>
                <a:srgbClr val="102027"/>
              </a:buClr>
              <a:buSzPts val="2000"/>
            </a:pPr>
            <a:r>
              <a:rPr lang="en-GB" sz="1800" dirty="0">
                <a:solidFill>
                  <a:srgbClr val="102027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5. Learning appraisal/ Continuous feedback;</a:t>
            </a:r>
            <a:endParaRPr lang="en-GB" sz="1800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pPr>
              <a:buClr>
                <a:srgbClr val="000000"/>
              </a:buClr>
              <a:buSzPts val="2000"/>
            </a:pPr>
            <a:r>
              <a:rPr lang="en-GB" sz="1800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6. Evaluation form/Final Report/Meeting with tutor </a:t>
            </a:r>
          </a:p>
          <a:p>
            <a:pPr>
              <a:buClr>
                <a:srgbClr val="000000"/>
              </a:buClr>
              <a:buSzPts val="2000"/>
            </a:pPr>
            <a:endParaRPr lang="en-GB" b="1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pPr>
              <a:buClr>
                <a:srgbClr val="000000"/>
              </a:buClr>
              <a:buSzPts val="2000"/>
            </a:pPr>
            <a:r>
              <a:rPr lang="en-GB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- </a:t>
            </a:r>
            <a:r>
              <a:rPr lang="en-GB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identification of </a:t>
            </a:r>
            <a:r>
              <a:rPr lang="en-GB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“</a:t>
            </a:r>
            <a:r>
              <a:rPr lang="en-GB" sz="1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touchpoints</a:t>
            </a:r>
            <a:r>
              <a:rPr lang="en-GB" sz="1800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” are how and/or the means of exchange between the student and the remote internship service (e.g., through which device/media). </a:t>
            </a:r>
          </a:p>
          <a:p>
            <a:pPr>
              <a:buClr>
                <a:srgbClr val="000000"/>
              </a:buClr>
              <a:buSzPts val="2000"/>
            </a:pPr>
            <a:endParaRPr lang="en-GB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endParaRPr>
          </a:p>
          <a:p>
            <a:pPr>
              <a:buClr>
                <a:srgbClr val="000000"/>
              </a:buClr>
              <a:buSzPts val="2000"/>
            </a:pPr>
            <a:r>
              <a:rPr lang="en-GB" sz="1800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- identification of </a:t>
            </a:r>
            <a:r>
              <a:rPr lang="en-GB" sz="1800" b="1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personas</a:t>
            </a:r>
            <a:r>
              <a:rPr lang="en-GB" sz="1800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 supporting the </a:t>
            </a:r>
            <a:r>
              <a:rPr lang="it-IT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remote internship design </a:t>
            </a:r>
            <a:r>
              <a:rPr lang="it-IT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r>
              <a:rPr lang="it-IT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dirty="0">
                <a:latin typeface="Calibri" panose="020F0502020204030204" pitchFamily="34" charset="0"/>
                <a:ea typeface="Helvetica Neue"/>
                <a:cs typeface="Calibri" panose="020F0502020204030204" pitchFamily="34" charset="0"/>
                <a:sym typeface="Helvetica Neue"/>
              </a:rPr>
              <a:t>t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 innovator, the skill builder, the career starter, the explorer, the community builder. </a:t>
            </a:r>
          </a:p>
          <a:p>
            <a:pPr>
              <a:buClr>
                <a:srgbClr val="000000"/>
              </a:buClr>
              <a:buSzPts val="2000"/>
            </a:pP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Clr>
                <a:srgbClr val="000000"/>
              </a:buClr>
              <a:buSzPts val="2000"/>
            </a:pPr>
            <a:endParaRPr lang="en-GB" sz="18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000000"/>
              </a:buClr>
              <a:buSzPts val="2000"/>
            </a:pPr>
            <a:endParaRPr lang="en-GB" b="1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000000"/>
              </a:buClr>
              <a:buSzPts val="2000"/>
            </a:pPr>
            <a:endParaRPr lang="en-GB" sz="1800" b="1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rgbClr val="102027"/>
              </a:buClr>
              <a:buSzPts val="2000"/>
            </a:pPr>
            <a:endParaRPr lang="en-US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4" name="Picture 2" descr="completed icon">
            <a:extLst>
              <a:ext uri="{FF2B5EF4-FFF2-40B4-BE49-F238E27FC236}">
                <a16:creationId xmlns:a16="http://schemas.microsoft.com/office/drawing/2014/main" id="{9B9F632D-4A02-5308-9585-8D75A6A0E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355" y="4573311"/>
            <a:ext cx="1073373" cy="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17607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5;p5">
            <a:extLst>
              <a:ext uri="{FF2B5EF4-FFF2-40B4-BE49-F238E27FC236}">
                <a16:creationId xmlns:a16="http://schemas.microsoft.com/office/drawing/2014/main" id="{9C559D2C-4617-EFF9-2CA0-EEDF10FE77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6944" y="1232194"/>
            <a:ext cx="9680733" cy="43936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4;p5">
            <a:extLst>
              <a:ext uri="{FF2B5EF4-FFF2-40B4-BE49-F238E27FC236}">
                <a16:creationId xmlns:a16="http://schemas.microsoft.com/office/drawing/2014/main" id="{FDEBE07B-4D54-7649-9547-E3BD71CCE47A}"/>
              </a:ext>
            </a:extLst>
          </p:cNvPr>
          <p:cNvSpPr/>
          <p:nvPr/>
        </p:nvSpPr>
        <p:spPr>
          <a:xfrm>
            <a:off x="3155780" y="5680990"/>
            <a:ext cx="5063063" cy="324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en-GB" sz="1687" b="1" dirty="0">
                <a:latin typeface="Helvetica Neue"/>
                <a:ea typeface="Helvetica Neue"/>
                <a:cs typeface="Helvetica Neue"/>
                <a:sym typeface="Helvetica Neue"/>
              </a:rPr>
              <a:t>https://</a:t>
            </a:r>
            <a:r>
              <a:rPr lang="en-GB" sz="1687" b="1" dirty="0" err="1">
                <a:latin typeface="Helvetica Neue"/>
                <a:ea typeface="Helvetica Neue"/>
                <a:cs typeface="Helvetica Neue"/>
                <a:sym typeface="Helvetica Neue"/>
              </a:rPr>
              <a:t>miro.com</a:t>
            </a:r>
            <a:r>
              <a:rPr lang="en-GB" sz="1687" b="1" dirty="0">
                <a:latin typeface="Helvetica Neue"/>
                <a:ea typeface="Helvetica Neue"/>
                <a:cs typeface="Helvetica Neue"/>
                <a:sym typeface="Helvetica Neue"/>
              </a:rPr>
              <a:t>/app/board/uXjVMToMOy8=/</a:t>
            </a:r>
            <a:endParaRPr sz="1266" dirty="0"/>
          </a:p>
        </p:txBody>
      </p:sp>
      <p:pic>
        <p:nvPicPr>
          <p:cNvPr id="4" name="Picture 2" descr="completed icon">
            <a:extLst>
              <a:ext uri="{FF2B5EF4-FFF2-40B4-BE49-F238E27FC236}">
                <a16:creationId xmlns:a16="http://schemas.microsoft.com/office/drawing/2014/main" id="{D13C957C-CF0B-9822-5AC5-D5CA44CE2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677" y="4791147"/>
            <a:ext cx="1073373" cy="8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2C83212-E90B-8DAC-034C-25BAACE9F695}"/>
              </a:ext>
            </a:extLst>
          </p:cNvPr>
          <p:cNvSpPr txBox="1"/>
          <p:nvPr/>
        </p:nvSpPr>
        <p:spPr>
          <a:xfrm>
            <a:off x="655721" y="483162"/>
            <a:ext cx="85725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b="1" kern="1200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T 2.5 L&amp;T course about Service Design Methodology Led By USAL and CNR (3/3)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732326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72138A-4AF6-A81A-86F9-406F5DB45977}"/>
              </a:ext>
            </a:extLst>
          </p:cNvPr>
          <p:cNvSpPr txBox="1"/>
          <p:nvPr/>
        </p:nvSpPr>
        <p:spPr>
          <a:xfrm>
            <a:off x="909727" y="1555614"/>
            <a:ext cx="9619743" cy="3970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1"/>
            <a:r>
              <a:rPr lang="en-US" sz="1800" b="1" kern="1200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Task 2.3 Service Design Living and Collaborating Laboratories Led by USAL</a:t>
            </a:r>
          </a:p>
          <a:p>
            <a:pPr hangingPunct="1"/>
            <a:endParaRPr lang="en-US" b="1" kern="1200" dirty="0">
              <a:solidFill>
                <a:srgbClr val="C0504D">
                  <a:lumMod val="75000"/>
                </a:srgbClr>
              </a:solidFill>
              <a:latin typeface="Calibri"/>
              <a:ea typeface="+mn-ea"/>
              <a:cs typeface="+mn-cs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After the Service Design laboratory in Salamanca, each University partner has organized a 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local focus group with key stakeholders involved in remote internship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en-US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i.e., university teachers and tutors, students, and company mentors)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collect feedback, comments, and suggestions about the Remote Internship Blueprint (RIB) and journey map elaborated in Salamanca.</a:t>
            </a:r>
          </a:p>
          <a:p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this end, 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toolkit has been developed by USAL and CNR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ISMed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provide a common guide and templates for local focus groups. Collected materials have been coded by each partner based on conceptual categories provided by USAL. </a:t>
            </a:r>
          </a:p>
          <a:p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USAL is working on aggregate data analysis and deliverable 2.3. drafting.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1"/>
            <a:endParaRPr lang="en-US" sz="1800" b="1" kern="1200" dirty="0">
              <a:solidFill>
                <a:srgbClr val="C0504D">
                  <a:lumMod val="75000"/>
                </a:srgbClr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sz="1800" b="1" kern="1200" dirty="0">
              <a:solidFill>
                <a:srgbClr val="C0504D">
                  <a:lumMod val="75000"/>
                </a:srgbClr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" name="Picture 4" descr="in progress&quot; Icon - Download for free – Iconduck">
            <a:extLst>
              <a:ext uri="{FF2B5EF4-FFF2-40B4-BE49-F238E27FC236}">
                <a16:creationId xmlns:a16="http://schemas.microsoft.com/office/drawing/2014/main" id="{EC050BC4-935E-D247-4295-603351FA6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76" y="4821123"/>
            <a:ext cx="958248" cy="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96540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CB062AB-9D96-E01B-0B61-D48C63F73B49}"/>
              </a:ext>
            </a:extLst>
          </p:cNvPr>
          <p:cNvSpPr txBox="1"/>
          <p:nvPr/>
        </p:nvSpPr>
        <p:spPr>
          <a:xfrm>
            <a:off x="1323474" y="1565793"/>
            <a:ext cx="8963526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en-US" sz="1800" b="1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WE HAVE ALSO WORKED ON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/>
              <a:t>WP 3 - PREVIEW LEARNING/TEACHING HUB (CNR ITD)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/>
              <a:t>develop an </a:t>
            </a:r>
            <a:r>
              <a:rPr lang="en-US" u="sng" dirty="0"/>
              <a:t>online platform </a:t>
            </a:r>
            <a:r>
              <a:rPr lang="en-US" dirty="0"/>
              <a:t>with courses on key remote competences for students and graduates, university staff, company mentors, professionals.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algn="l"/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4" name="Picture 4" descr="in progress&quot; Icon - Download for free – Iconduck">
            <a:extLst>
              <a:ext uri="{FF2B5EF4-FFF2-40B4-BE49-F238E27FC236}">
                <a16:creationId xmlns:a16="http://schemas.microsoft.com/office/drawing/2014/main" id="{96CDF39E-5E88-9439-F10D-63DEDF756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76" y="4821123"/>
            <a:ext cx="958248" cy="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07968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310AA6-05E1-5E84-F76F-F98019F83A4F}"/>
              </a:ext>
            </a:extLst>
          </p:cNvPr>
          <p:cNvSpPr txBox="1"/>
          <p:nvPr/>
        </p:nvSpPr>
        <p:spPr>
          <a:xfrm>
            <a:off x="854242" y="1305341"/>
            <a:ext cx="9360569" cy="5632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T 3.1 PREVIEW online digital platform led by CNR ITD</a:t>
            </a:r>
            <a:endParaRPr lang="en-US" sz="1800" b="1" dirty="0">
              <a:solidFill>
                <a:srgbClr val="C00000"/>
              </a:solidFill>
            </a:endParaRPr>
          </a:p>
          <a:p>
            <a:r>
              <a:rPr lang="en-US" sz="1800" b="1" dirty="0">
                <a:solidFill>
                  <a:schemeClr val="accent1"/>
                </a:solidFill>
              </a:rPr>
              <a:t>T 3.2 Learning/teaching HUB led by CNR ITD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800" dirty="0"/>
              <a:t>- selection of open-source and/or custom tools and technical systems to be integrated into the PREVIEW learning/teaching HUB</a:t>
            </a:r>
            <a:endParaRPr lang="en-US" dirty="0"/>
          </a:p>
          <a:p>
            <a:r>
              <a:rPr lang="en-US" sz="1800" dirty="0"/>
              <a:t>- identification of activities and Informational flow related to the PREVIEW Remote Internship Blueprint;</a:t>
            </a:r>
          </a:p>
          <a:p>
            <a:r>
              <a:rPr lang="en-US" dirty="0"/>
              <a:t>- development of the </a:t>
            </a:r>
            <a:r>
              <a:rPr lang="en-US" sz="1800" dirty="0"/>
              <a:t>online digital platform </a:t>
            </a:r>
          </a:p>
          <a:p>
            <a:endParaRPr lang="en-US" dirty="0"/>
          </a:p>
          <a:p>
            <a:endParaRPr lang="en-US" sz="1800" dirty="0"/>
          </a:p>
          <a:p>
            <a:endParaRPr lang="en-US" sz="1800" b="1" dirty="0"/>
          </a:p>
          <a:p>
            <a:endParaRPr lang="en-US" b="1" dirty="0"/>
          </a:p>
          <a:p>
            <a:r>
              <a:rPr lang="en-US" sz="1800" b="1" dirty="0"/>
              <a:t>CNR ITD will draft deliverable 3.3 </a:t>
            </a:r>
            <a:r>
              <a:rPr lang="en-US" sz="1800" dirty="0"/>
              <a:t>PREVIEW Learning Resources (M16);</a:t>
            </a:r>
            <a:r>
              <a:rPr lang="en-US" dirty="0"/>
              <a:t> </a:t>
            </a:r>
            <a:r>
              <a:rPr lang="en-US" sz="1800" b="1" dirty="0"/>
              <a:t>deliverable 3.4 </a:t>
            </a:r>
            <a:r>
              <a:rPr lang="en-US" sz="1800" dirty="0"/>
              <a:t>User Guide by CNR (M18); </a:t>
            </a:r>
            <a:r>
              <a:rPr lang="en-US" sz="1800" b="1" dirty="0"/>
              <a:t>deliverable 3.1 </a:t>
            </a:r>
            <a:r>
              <a:rPr lang="en-US" sz="1800" dirty="0"/>
              <a:t>PREVIEW Learning/Teaching HUB by CNR (M20). </a:t>
            </a:r>
          </a:p>
          <a:p>
            <a:endParaRPr lang="en-US" sz="1800" dirty="0"/>
          </a:p>
          <a:p>
            <a:r>
              <a:rPr lang="en-US" sz="1800" dirty="0"/>
              <a:t> 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Picture 4" descr="in progress&quot; Icon - Download for free – Iconduck">
            <a:extLst>
              <a:ext uri="{FF2B5EF4-FFF2-40B4-BE49-F238E27FC236}">
                <a16:creationId xmlns:a16="http://schemas.microsoft.com/office/drawing/2014/main" id="{639D35B6-059A-B404-9301-0F683DE96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76" y="4821123"/>
            <a:ext cx="958248" cy="96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87401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/>
        </p:nvSpPr>
        <p:spPr>
          <a:xfrm>
            <a:off x="6059910" y="1634794"/>
            <a:ext cx="72180" cy="504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algn="ctr">
              <a:buClr>
                <a:srgbClr val="000000"/>
              </a:buClr>
              <a:buSzPts val="4000"/>
            </a:pPr>
            <a:endParaRPr sz="2812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2040036" y="162676"/>
            <a:ext cx="5489258" cy="411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283" tIns="32133" rIns="64283" bIns="32133" anchor="t" anchorCtr="0">
            <a:spAutoFit/>
          </a:bodyPr>
          <a:lstStyle/>
          <a:p>
            <a:pPr algn="ctr">
              <a:buClr>
                <a:srgbClr val="000000"/>
              </a:buClr>
              <a:buSzPts val="2400"/>
            </a:pPr>
            <a:r>
              <a:rPr lang="en-GB" sz="1687" b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2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Preview Remote Internship Blueprint  </a:t>
            </a:r>
            <a:endParaRPr sz="225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528" y="2307568"/>
            <a:ext cx="3574461" cy="1505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7523" y="998730"/>
            <a:ext cx="5910477" cy="484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DD37DE8-A7D1-487C-151E-34FDD4D510BC}"/>
              </a:ext>
            </a:extLst>
          </p:cNvPr>
          <p:cNvSpPr txBox="1"/>
          <p:nvPr/>
        </p:nvSpPr>
        <p:spPr>
          <a:xfrm>
            <a:off x="4271299" y="2882842"/>
            <a:ext cx="2355771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NEXT STEPS</a:t>
            </a:r>
          </a:p>
          <a:p>
            <a:endParaRPr lang="it-IT" dirty="0"/>
          </a:p>
          <a:p>
            <a:endParaRPr lang="it-IT" dirty="0"/>
          </a:p>
          <a:p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13954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258D5C-D6FF-0895-7D51-F8355BE678BB}"/>
              </a:ext>
            </a:extLst>
          </p:cNvPr>
          <p:cNvSpPr txBox="1"/>
          <p:nvPr/>
        </p:nvSpPr>
        <p:spPr>
          <a:xfrm>
            <a:off x="845718" y="1978020"/>
            <a:ext cx="10106527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hangingPunct="1"/>
            <a:r>
              <a:rPr lang="en-US" sz="1800" b="1" dirty="0">
                <a:solidFill>
                  <a:schemeClr val="tx1"/>
                </a:solidFill>
              </a:rPr>
              <a:t>WP 2 BUILDING THE COMPETENCES FOR REMOTE WORK IN THE ACADEMIC COMMUNITY OF TOMORROW (ASE)</a:t>
            </a:r>
          </a:p>
          <a:p>
            <a:pPr hangingPunct="1"/>
            <a:endParaRPr lang="en-US" sz="1800" b="1" kern="1200" dirty="0">
              <a:solidFill>
                <a:srgbClr val="C0504D">
                  <a:lumMod val="75000"/>
                </a:srgbClr>
              </a:solidFill>
              <a:highlight>
                <a:srgbClr val="FFFF00"/>
              </a:highlight>
              <a:latin typeface="Calibri"/>
              <a:ea typeface="+mn-ea"/>
              <a:cs typeface="+mn-cs"/>
            </a:endParaRPr>
          </a:p>
          <a:p>
            <a:pPr hangingPunct="1"/>
            <a:endParaRPr lang="en-US" b="1" kern="1200" dirty="0">
              <a:solidFill>
                <a:srgbClr val="C0504D">
                  <a:lumMod val="75000"/>
                </a:srgbClr>
              </a:solidFill>
              <a:latin typeface="Calibri"/>
              <a:ea typeface="+mn-ea"/>
              <a:cs typeface="+mn-cs"/>
            </a:endParaRPr>
          </a:p>
          <a:p>
            <a:pPr hangingPunct="1"/>
            <a:r>
              <a:rPr lang="en-US" sz="1800" b="1" kern="1200" dirty="0">
                <a:solidFill>
                  <a:schemeClr val="accent1"/>
                </a:solidFill>
                <a:latin typeface="Calibri"/>
                <a:ea typeface="+mn-ea"/>
                <a:cs typeface="+mn-cs"/>
              </a:rPr>
              <a:t>Task 2.4 Building out the Remote Internship blueprints Led By USAL</a:t>
            </a:r>
          </a:p>
          <a:p>
            <a:pPr hangingPunct="1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Based on previous tasks 2.1., 2.2., 2.3., 2.5 a Remote Internship Blueprint (RIB) will be </a:t>
            </a:r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designed to provide a map that accurately describes the internship “system”, i.e. service components (people, props (physical or digital evidence), and processes that are directly tied to touchpoints in a specific customer </a:t>
            </a:r>
            <a:r>
              <a:rPr lang="it-IT" sz="18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journey</a:t>
            </a:r>
            <a:endParaRPr lang="en-US" sz="18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Deliverable 2.4 Guide for a Successful Internship </a:t>
            </a:r>
            <a:r>
              <a:rPr lang="en-US" sz="18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Programme</a:t>
            </a:r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(M16) led by USAL</a:t>
            </a:r>
          </a:p>
          <a:p>
            <a:pPr hangingPunct="1"/>
            <a:endParaRPr lang="en-US" sz="1800" kern="1200" dirty="0">
              <a:solidFill>
                <a:prstClr val="black"/>
              </a:solidFill>
              <a:highlight>
                <a:srgbClr val="FFFF00"/>
              </a:highlight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 descr="Start a New Website Project with Wiltwyck Web Design">
            <a:extLst>
              <a:ext uri="{FF2B5EF4-FFF2-40B4-BE49-F238E27FC236}">
                <a16:creationId xmlns:a16="http://schemas.microsoft.com/office/drawing/2014/main" id="{A7263F1D-844B-05F3-FF26-F9BB17E63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239" y="4420524"/>
            <a:ext cx="1148013" cy="115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75083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8D84073-BCEE-D445-3D9A-547EB6D2FB93}"/>
              </a:ext>
            </a:extLst>
          </p:cNvPr>
          <p:cNvSpPr txBox="1"/>
          <p:nvPr/>
        </p:nvSpPr>
        <p:spPr>
          <a:xfrm>
            <a:off x="514665" y="1179095"/>
            <a:ext cx="9239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indent="0">
              <a:buNone/>
            </a:pPr>
            <a:endParaRPr lang="en-US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504EFE1-B62F-D5FD-8A45-84A55FD818AF}"/>
              </a:ext>
            </a:extLst>
          </p:cNvPr>
          <p:cNvSpPr txBox="1"/>
          <p:nvPr/>
        </p:nvSpPr>
        <p:spPr>
          <a:xfrm>
            <a:off x="830180" y="1179095"/>
            <a:ext cx="9661358" cy="4524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800" b="1" dirty="0">
                <a:solidFill>
                  <a:schemeClr val="tx1"/>
                </a:solidFill>
              </a:rPr>
              <a:t>WP 3 - PREVIEW LEARNING/TEACHING HUB (CNR ITD)</a:t>
            </a:r>
          </a:p>
          <a:p>
            <a:endParaRPr lang="en-US" sz="1800" b="1" dirty="0">
              <a:solidFill>
                <a:schemeClr val="accent1"/>
              </a:solidFill>
            </a:endParaRPr>
          </a:p>
          <a:p>
            <a:r>
              <a:rPr lang="en-US" sz="1800" b="1" dirty="0">
                <a:solidFill>
                  <a:schemeClr val="accent1"/>
                </a:solidFill>
              </a:rPr>
              <a:t>T 3.3 Set of learning resources led by USAL </a:t>
            </a:r>
          </a:p>
          <a:p>
            <a:r>
              <a:rPr lang="en-US" sz="1800" dirty="0"/>
              <a:t>Identification of </a:t>
            </a:r>
            <a:r>
              <a:rPr lang="en-US" dirty="0"/>
              <a:t>learning resources about key remote competencies </a:t>
            </a:r>
            <a:r>
              <a:rPr lang="en-US" sz="1800" dirty="0"/>
              <a:t>to be included into the learning/teaching platform and organized as a MOOC.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Deliverable 3.2 PREVIEW Learning/teaching HUB Tools by USAL (M16)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hangingPunct="1"/>
            <a:r>
              <a:rPr lang="en-US" b="1" dirty="0">
                <a:solidFill>
                  <a:schemeClr val="accent1"/>
                </a:solidFill>
              </a:rPr>
              <a:t>T3.4 Preview HUB training led by CNR ITD</a:t>
            </a:r>
          </a:p>
          <a:p>
            <a:pPr hangingPunct="1"/>
            <a:r>
              <a:rPr lang="en-US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 </a:t>
            </a:r>
            <a:r>
              <a:rPr lang="en-US" kern="1200" dirty="0">
                <a:solidFill>
                  <a:prstClr val="black"/>
                </a:solidFill>
                <a:ea typeface="+mn-ea"/>
                <a:cs typeface="+mn-cs"/>
              </a:rPr>
              <a:t>peer-to-peer training by CNR ITD about the use of the </a:t>
            </a:r>
            <a:r>
              <a:rPr lang="en-US" sz="1800" dirty="0"/>
              <a:t>VIEW learning/teaching HUB</a:t>
            </a:r>
            <a:endParaRPr lang="en-US" dirty="0"/>
          </a:p>
          <a:p>
            <a:pPr hangingPunct="1"/>
            <a:endPara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  <a:p>
            <a:pPr hangingPunct="1"/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Deliverable 3.5 Report on Preview HUB training by CNR (M20) </a:t>
            </a:r>
          </a:p>
          <a:p>
            <a:endParaRPr lang="en-US" dirty="0"/>
          </a:p>
          <a:p>
            <a:pPr algn="l"/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Start a New Website Project with Wiltwyck Web Design">
            <a:extLst>
              <a:ext uri="{FF2B5EF4-FFF2-40B4-BE49-F238E27FC236}">
                <a16:creationId xmlns:a16="http://schemas.microsoft.com/office/drawing/2014/main" id="{F58B35AE-37B3-6289-36BB-505E0D863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239" y="4420524"/>
            <a:ext cx="1148013" cy="115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tart a New Website Project with Wiltwyck Web Design">
            <a:extLst>
              <a:ext uri="{FF2B5EF4-FFF2-40B4-BE49-F238E27FC236}">
                <a16:creationId xmlns:a16="http://schemas.microsoft.com/office/drawing/2014/main" id="{ACB2AECE-93E4-9095-245F-C039EEDE0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696" y="1685782"/>
            <a:ext cx="1148013" cy="115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53236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B12452-BF0A-DCB4-AD4F-6BDFA6F251D6}"/>
              </a:ext>
            </a:extLst>
          </p:cNvPr>
          <p:cNvSpPr txBox="1"/>
          <p:nvPr/>
        </p:nvSpPr>
        <p:spPr>
          <a:xfrm>
            <a:off x="457201" y="2104180"/>
            <a:ext cx="10287000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WP 4 - PREVIEW MODEL FOR INNOVATIVE CURRICULUM WITH REMOTE INTERNSHIP IN HIGHER EDUCATION. LESSONS LEARNED FROM PREVIEW CONSORTIUM (UNISS) 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organization of an innovative educational path that combines e-learning activities with remote internship for 90 students and graduates (at least 16 students and graduates with economic and geographical disadvantages)</a:t>
            </a:r>
          </a:p>
        </p:txBody>
      </p:sp>
    </p:spTree>
    <p:extLst>
      <p:ext uri="{BB962C8B-B14F-4D97-AF65-F5344CB8AC3E}">
        <p14:creationId xmlns:p14="http://schemas.microsoft.com/office/powerpoint/2010/main" val="338899958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3423F60-E9E4-FDAC-8EED-C5176112CD33}"/>
              </a:ext>
            </a:extLst>
          </p:cNvPr>
          <p:cNvSpPr txBox="1"/>
          <p:nvPr/>
        </p:nvSpPr>
        <p:spPr>
          <a:xfrm>
            <a:off x="3934326" y="2791326"/>
            <a:ext cx="3690679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Thank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you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for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your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attention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!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Tommasina Pianese, CNR </a:t>
            </a:r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ISMed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/>
              <a:t>Daniela De Gregorio, CNR </a:t>
            </a:r>
            <a:r>
              <a:rPr lang="it-IT" dirty="0" err="1"/>
              <a:t>ISMed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54810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1323</Words>
  <Application>Microsoft Office PowerPoint</Application>
  <PresentationFormat>Widescreen</PresentationFormat>
  <Paragraphs>148</Paragraphs>
  <Slides>20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Arial</vt:lpstr>
      <vt:lpstr>Calibri</vt:lpstr>
      <vt:lpstr>docs-Roboto</vt:lpstr>
      <vt:lpstr>Helvetica</vt:lpstr>
      <vt:lpstr>Helvetica Neue</vt:lpstr>
      <vt:lpstr>Helvetica Neue Light</vt:lpstr>
      <vt:lpstr>Roboto</vt:lpstr>
      <vt:lpstr>Times New Roman</vt:lpstr>
      <vt:lpstr>Thème Office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Pianese</dc:creator>
  <cp:lastModifiedBy>issm@outlook.it</cp:lastModifiedBy>
  <cp:revision>35</cp:revision>
  <dcterms:modified xsi:type="dcterms:W3CDTF">2023-10-10T08:31:44Z</dcterms:modified>
</cp:coreProperties>
</file>