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3" roundtripDataSignature="AMtx7mhKTM+EsMqWUJ93tPEooQLDE8HSj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3AB358A-65F6-44D2-A985-9FB58B5BB4A5}">
  <a:tblStyle styleId="{F3AB358A-65F6-44D2-A985-9FB58B5BB4A5}" styleName="Table_0">
    <a:wholeTbl>
      <a:tcTxStyle b="off" i="off">
        <a:font>
          <a:latin typeface="Helvetica"/>
          <a:ea typeface="Helvetica"/>
          <a:cs typeface="Helvetica"/>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customschemas.google.com/relationships/presentationmetadata" Target="metadata"/><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 name="Google Shape;56;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 name="Google Shape;6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 name="Google Shape;6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 name="Google Shape;71;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 name="Google Shape;76;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 name="Google Shape;81;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 name="Google Shape;91;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 name="Google Shape;101;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1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 name="Google Shape;111;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1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1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 name="Google Shape;126;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1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 name="Google Shape;131;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1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e de titre" type="tx">
  <p:cSld name="TITLE_AND_BODY">
    <p:spTree>
      <p:nvGrpSpPr>
        <p:cNvPr id="1" name="Shape 11"/>
        <p:cNvGrpSpPr/>
        <p:nvPr/>
      </p:nvGrpSpPr>
      <p:grpSpPr>
        <a:xfrm>
          <a:off x="0" y="0"/>
          <a:ext cx="0" cy="0"/>
          <a:chOff x="0" y="0"/>
          <a:chExt cx="0" cy="0"/>
        </a:xfrm>
      </p:grpSpPr>
      <p:sp>
        <p:nvSpPr>
          <p:cNvPr id="12" name="Google Shape;12;p19"/>
          <p:cNvSpPr txBox="1">
            <a:spLocks noGrp="1"/>
          </p:cNvSpPr>
          <p:nvPr>
            <p:ph type="sldNum" idx="12"/>
          </p:nvPr>
        </p:nvSpPr>
        <p:spPr>
          <a:xfrm>
            <a:off x="5892800" y="6172200"/>
            <a:ext cx="2844800" cy="368301"/>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pPr marL="0" lvl="0" indent="0" algn="r" rtl="0">
              <a:spcBef>
                <a:spcPts val="0"/>
              </a:spcBef>
              <a:spcAft>
                <a:spcPts val="0"/>
              </a:spcAft>
              <a:buNone/>
            </a:pPr>
            <a:fld id="{00000000-1234-1234-1234-123412341234}" type="slidenum">
              <a:rPr lang="ro-RO"/>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Vide">
  <p:cSld name="Vide">
    <p:spTree>
      <p:nvGrpSpPr>
        <p:cNvPr id="1" name="Shape 13"/>
        <p:cNvGrpSpPr/>
        <p:nvPr/>
      </p:nvGrpSpPr>
      <p:grpSpPr>
        <a:xfrm>
          <a:off x="0" y="0"/>
          <a:ext cx="0" cy="0"/>
          <a:chOff x="0" y="0"/>
          <a:chExt cx="0" cy="0"/>
        </a:xfrm>
      </p:grpSpPr>
      <p:pic>
        <p:nvPicPr>
          <p:cNvPr id="14" name="Google Shape;14;p20" descr="Image 5"/>
          <p:cNvPicPr preferRelativeResize="0"/>
          <p:nvPr/>
        </p:nvPicPr>
        <p:blipFill rotWithShape="1">
          <a:blip r:embed="rId2">
            <a:alphaModFix/>
          </a:blip>
          <a:srcRect/>
          <a:stretch/>
        </p:blipFill>
        <p:spPr>
          <a:xfrm>
            <a:off x="-2" y="6179418"/>
            <a:ext cx="12075996" cy="678582"/>
          </a:xfrm>
          <a:prstGeom prst="rect">
            <a:avLst/>
          </a:prstGeom>
          <a:noFill/>
          <a:ln>
            <a:noFill/>
          </a:ln>
        </p:spPr>
      </p:pic>
      <p:pic>
        <p:nvPicPr>
          <p:cNvPr id="15" name="Google Shape;15;p20" descr="LOGO-DEFINITIVO.pdf"/>
          <p:cNvPicPr preferRelativeResize="0"/>
          <p:nvPr/>
        </p:nvPicPr>
        <p:blipFill rotWithShape="1">
          <a:blip r:embed="rId3">
            <a:alphaModFix/>
          </a:blip>
          <a:srcRect/>
          <a:stretch/>
        </p:blipFill>
        <p:spPr>
          <a:xfrm>
            <a:off x="10332676" y="217701"/>
            <a:ext cx="1434877" cy="753248"/>
          </a:xfrm>
          <a:prstGeom prst="rect">
            <a:avLst/>
          </a:prstGeom>
          <a:noFill/>
          <a:ln>
            <a:noFill/>
          </a:ln>
        </p:spPr>
      </p:pic>
      <p:sp>
        <p:nvSpPr>
          <p:cNvPr id="16" name="Google Shape;16;p20"/>
          <p:cNvSpPr txBox="1">
            <a:spLocks noGrp="1"/>
          </p:cNvSpPr>
          <p:nvPr>
            <p:ph type="sldNum" idx="12"/>
          </p:nvPr>
        </p:nvSpPr>
        <p:spPr>
          <a:xfrm>
            <a:off x="5892800" y="6172200"/>
            <a:ext cx="2844800" cy="368301"/>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pPr marL="0" lvl="0" indent="0" algn="r" rtl="0">
              <a:spcBef>
                <a:spcPts val="0"/>
              </a:spcBef>
              <a:spcAft>
                <a:spcPts val="0"/>
              </a:spcAft>
              <a:buNone/>
            </a:pPr>
            <a:fld id="{00000000-1234-1234-1234-123412341234}" type="slidenum">
              <a:rPr lang="ro-RO"/>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re et contenu">
  <p:cSld name="Titre et contenu">
    <p:spTree>
      <p:nvGrpSpPr>
        <p:cNvPr id="1" name="Shape 17"/>
        <p:cNvGrpSpPr/>
        <p:nvPr/>
      </p:nvGrpSpPr>
      <p:grpSpPr>
        <a:xfrm>
          <a:off x="0" y="0"/>
          <a:ext cx="0" cy="0"/>
          <a:chOff x="0" y="0"/>
          <a:chExt cx="0" cy="0"/>
        </a:xfrm>
      </p:grpSpPr>
      <p:sp>
        <p:nvSpPr>
          <p:cNvPr id="18" name="Google Shape;18;p21"/>
          <p:cNvSpPr txBox="1">
            <a:spLocks noGrp="1"/>
          </p:cNvSpPr>
          <p:nvPr>
            <p:ph type="title"/>
          </p:nvPr>
        </p:nvSpPr>
        <p:spPr>
          <a:xfrm>
            <a:off x="838200" y="365125"/>
            <a:ext cx="10515600" cy="1325563"/>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19" name="Google Shape;19;p21"/>
          <p:cNvSpPr txBox="1">
            <a:spLocks noGrp="1"/>
          </p:cNvSpPr>
          <p:nvPr>
            <p:ph type="body" idx="1"/>
          </p:nvPr>
        </p:nvSpPr>
        <p:spPr>
          <a:xfrm>
            <a:off x="838200" y="1825625"/>
            <a:ext cx="10515600" cy="4351338"/>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000"/>
              </a:spcBef>
              <a:spcAft>
                <a:spcPts val="0"/>
              </a:spcAft>
              <a:buClr>
                <a:srgbClr val="000000"/>
              </a:buClr>
              <a:buSzPts val="1800"/>
              <a:buChar char="•"/>
              <a:defRPr/>
            </a:lvl1pPr>
            <a:lvl2pPr marL="914400" lvl="1" indent="-342900" algn="l">
              <a:lnSpc>
                <a:spcPct val="90000"/>
              </a:lnSpc>
              <a:spcBef>
                <a:spcPts val="1000"/>
              </a:spcBef>
              <a:spcAft>
                <a:spcPts val="0"/>
              </a:spcAft>
              <a:buClr>
                <a:srgbClr val="000000"/>
              </a:buClr>
              <a:buSzPts val="1800"/>
              <a:buChar char="•"/>
              <a:defRPr/>
            </a:lvl2pPr>
            <a:lvl3pPr marL="1371600" lvl="2" indent="-342900" algn="l">
              <a:lnSpc>
                <a:spcPct val="90000"/>
              </a:lnSpc>
              <a:spcBef>
                <a:spcPts val="1000"/>
              </a:spcBef>
              <a:spcAft>
                <a:spcPts val="0"/>
              </a:spcAft>
              <a:buClr>
                <a:srgbClr val="000000"/>
              </a:buClr>
              <a:buSzPts val="1800"/>
              <a:buChar char="•"/>
              <a:defRPr/>
            </a:lvl3pPr>
            <a:lvl4pPr marL="1828800" lvl="3" indent="-342900" algn="l">
              <a:lnSpc>
                <a:spcPct val="90000"/>
              </a:lnSpc>
              <a:spcBef>
                <a:spcPts val="1000"/>
              </a:spcBef>
              <a:spcAft>
                <a:spcPts val="0"/>
              </a:spcAft>
              <a:buClr>
                <a:srgbClr val="000000"/>
              </a:buClr>
              <a:buSzPts val="1800"/>
              <a:buChar char="•"/>
              <a:defRPr/>
            </a:lvl4pPr>
            <a:lvl5pPr marL="2286000" lvl="4" indent="-342900" algn="l">
              <a:lnSpc>
                <a:spcPct val="90000"/>
              </a:lnSpc>
              <a:spcBef>
                <a:spcPts val="1000"/>
              </a:spcBef>
              <a:spcAft>
                <a:spcPts val="0"/>
              </a:spcAft>
              <a:buClr>
                <a:srgbClr val="000000"/>
              </a:buClr>
              <a:buSzPts val="1800"/>
              <a:buChar char="•"/>
              <a:defRPr/>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pic>
        <p:nvPicPr>
          <p:cNvPr id="20" name="Google Shape;20;p21" descr="LOGO-DEFINITIVO.pdf"/>
          <p:cNvPicPr preferRelativeResize="0"/>
          <p:nvPr/>
        </p:nvPicPr>
        <p:blipFill rotWithShape="1">
          <a:blip r:embed="rId2">
            <a:alphaModFix/>
          </a:blip>
          <a:srcRect/>
          <a:stretch/>
        </p:blipFill>
        <p:spPr>
          <a:xfrm>
            <a:off x="10332676" y="217701"/>
            <a:ext cx="1434877" cy="753248"/>
          </a:xfrm>
          <a:prstGeom prst="rect">
            <a:avLst/>
          </a:prstGeom>
          <a:noFill/>
          <a:ln>
            <a:noFill/>
          </a:ln>
        </p:spPr>
      </p:pic>
      <p:sp>
        <p:nvSpPr>
          <p:cNvPr id="21" name="Google Shape;21;p21"/>
          <p:cNvSpPr txBox="1">
            <a:spLocks noGrp="1"/>
          </p:cNvSpPr>
          <p:nvPr>
            <p:ph type="sldNum" idx="12"/>
          </p:nvPr>
        </p:nvSpPr>
        <p:spPr>
          <a:xfrm>
            <a:off x="11095176" y="6414760"/>
            <a:ext cx="258624" cy="248305"/>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pPr marL="0" lvl="0" indent="0" algn="r" rtl="0">
              <a:spcBef>
                <a:spcPts val="0"/>
              </a:spcBef>
              <a:spcAft>
                <a:spcPts val="0"/>
              </a:spcAft>
              <a:buNone/>
            </a:pPr>
            <a:fld id="{00000000-1234-1234-1234-123412341234}" type="slidenum">
              <a:rPr lang="ro-RO"/>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re de section">
  <p:cSld name="Titre de section">
    <p:spTree>
      <p:nvGrpSpPr>
        <p:cNvPr id="1" name="Shape 22"/>
        <p:cNvGrpSpPr/>
        <p:nvPr/>
      </p:nvGrpSpPr>
      <p:grpSpPr>
        <a:xfrm>
          <a:off x="0" y="0"/>
          <a:ext cx="0" cy="0"/>
          <a:chOff x="0" y="0"/>
          <a:chExt cx="0" cy="0"/>
        </a:xfrm>
      </p:grpSpPr>
      <p:sp>
        <p:nvSpPr>
          <p:cNvPr id="23" name="Google Shape;23;p22"/>
          <p:cNvSpPr txBox="1">
            <a:spLocks noGrp="1"/>
          </p:cNvSpPr>
          <p:nvPr>
            <p:ph type="title"/>
          </p:nvPr>
        </p:nvSpPr>
        <p:spPr>
          <a:xfrm>
            <a:off x="831850" y="1709738"/>
            <a:ext cx="10515600" cy="2852737"/>
          </a:xfrm>
          <a:prstGeom prst="rect">
            <a:avLst/>
          </a:prstGeom>
          <a:noFill/>
          <a:ln>
            <a:noFill/>
          </a:ln>
        </p:spPr>
        <p:txBody>
          <a:bodyPr spcFirstLastPara="1" wrap="square" lIns="45700" tIns="45700" rIns="45700" bIns="45700" anchor="b" anchorCtr="0">
            <a:normAutofit/>
          </a:bodyPr>
          <a:lstStyle>
            <a:lvl1pPr lvl="0" algn="l">
              <a:lnSpc>
                <a:spcPct val="90000"/>
              </a:lnSpc>
              <a:spcBef>
                <a:spcPts val="0"/>
              </a:spcBef>
              <a:spcAft>
                <a:spcPts val="0"/>
              </a:spcAft>
              <a:buClr>
                <a:srgbClr val="000000"/>
              </a:buClr>
              <a:buSzPts val="6000"/>
              <a:buFont typeface="Calibri"/>
              <a:buNone/>
              <a:defRPr sz="60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24" name="Google Shape;24;p22"/>
          <p:cNvSpPr txBox="1">
            <a:spLocks noGrp="1"/>
          </p:cNvSpPr>
          <p:nvPr>
            <p:ph type="body" idx="1"/>
          </p:nvPr>
        </p:nvSpPr>
        <p:spPr>
          <a:xfrm>
            <a:off x="831850" y="4589462"/>
            <a:ext cx="10515600" cy="1500188"/>
          </a:xfrm>
          <a:prstGeom prst="rect">
            <a:avLst/>
          </a:prstGeom>
          <a:noFill/>
          <a:ln>
            <a:noFill/>
          </a:ln>
        </p:spPr>
        <p:txBody>
          <a:bodyPr spcFirstLastPara="1" wrap="square" lIns="45700" tIns="45700" rIns="45700" bIns="45700" anchor="t" anchorCtr="0">
            <a:normAutofit/>
          </a:bodyPr>
          <a:lstStyle>
            <a:lvl1pPr marL="457200" lvl="0" indent="-228600" algn="l">
              <a:lnSpc>
                <a:spcPct val="90000"/>
              </a:lnSpc>
              <a:spcBef>
                <a:spcPts val="1000"/>
              </a:spcBef>
              <a:spcAft>
                <a:spcPts val="0"/>
              </a:spcAft>
              <a:buClr>
                <a:srgbClr val="888888"/>
              </a:buClr>
              <a:buSzPts val="2400"/>
              <a:buFont typeface="Calibri"/>
              <a:buNone/>
              <a:defRPr sz="2400">
                <a:solidFill>
                  <a:srgbClr val="888888"/>
                </a:solidFill>
              </a:defRPr>
            </a:lvl1pPr>
            <a:lvl2pPr marL="914400" lvl="1" indent="-228600" algn="l">
              <a:lnSpc>
                <a:spcPct val="90000"/>
              </a:lnSpc>
              <a:spcBef>
                <a:spcPts val="1000"/>
              </a:spcBef>
              <a:spcAft>
                <a:spcPts val="0"/>
              </a:spcAft>
              <a:buClr>
                <a:srgbClr val="888888"/>
              </a:buClr>
              <a:buSzPts val="2400"/>
              <a:buFont typeface="Calibri"/>
              <a:buNone/>
              <a:defRPr sz="2400">
                <a:solidFill>
                  <a:srgbClr val="888888"/>
                </a:solidFill>
              </a:defRPr>
            </a:lvl2pPr>
            <a:lvl3pPr marL="1371600" lvl="2" indent="-228600" algn="l">
              <a:lnSpc>
                <a:spcPct val="90000"/>
              </a:lnSpc>
              <a:spcBef>
                <a:spcPts val="1000"/>
              </a:spcBef>
              <a:spcAft>
                <a:spcPts val="0"/>
              </a:spcAft>
              <a:buClr>
                <a:srgbClr val="888888"/>
              </a:buClr>
              <a:buSzPts val="2400"/>
              <a:buFont typeface="Calibri"/>
              <a:buNone/>
              <a:defRPr sz="2400">
                <a:solidFill>
                  <a:srgbClr val="888888"/>
                </a:solidFill>
              </a:defRPr>
            </a:lvl3pPr>
            <a:lvl4pPr marL="1828800" lvl="3" indent="-228600" algn="l">
              <a:lnSpc>
                <a:spcPct val="90000"/>
              </a:lnSpc>
              <a:spcBef>
                <a:spcPts val="1000"/>
              </a:spcBef>
              <a:spcAft>
                <a:spcPts val="0"/>
              </a:spcAft>
              <a:buClr>
                <a:srgbClr val="888888"/>
              </a:buClr>
              <a:buSzPts val="2400"/>
              <a:buFont typeface="Calibri"/>
              <a:buNone/>
              <a:defRPr sz="2400">
                <a:solidFill>
                  <a:srgbClr val="888888"/>
                </a:solidFill>
              </a:defRPr>
            </a:lvl4pPr>
            <a:lvl5pPr marL="2286000" lvl="4" indent="-228600" algn="l">
              <a:lnSpc>
                <a:spcPct val="90000"/>
              </a:lnSpc>
              <a:spcBef>
                <a:spcPts val="1000"/>
              </a:spcBef>
              <a:spcAft>
                <a:spcPts val="0"/>
              </a:spcAft>
              <a:buClr>
                <a:srgbClr val="888888"/>
              </a:buClr>
              <a:buSzPts val="2400"/>
              <a:buFont typeface="Calibri"/>
              <a:buNone/>
              <a:defRPr sz="2400">
                <a:solidFill>
                  <a:srgbClr val="888888"/>
                </a:solidFill>
              </a:defRPr>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pic>
        <p:nvPicPr>
          <p:cNvPr id="25" name="Google Shape;25;p22" descr="LOGO-DEFINITIVO.pdf"/>
          <p:cNvPicPr preferRelativeResize="0"/>
          <p:nvPr/>
        </p:nvPicPr>
        <p:blipFill rotWithShape="1">
          <a:blip r:embed="rId2">
            <a:alphaModFix/>
          </a:blip>
          <a:srcRect/>
          <a:stretch/>
        </p:blipFill>
        <p:spPr>
          <a:xfrm>
            <a:off x="10332676" y="217701"/>
            <a:ext cx="1434877" cy="753248"/>
          </a:xfrm>
          <a:prstGeom prst="rect">
            <a:avLst/>
          </a:prstGeom>
          <a:noFill/>
          <a:ln>
            <a:noFill/>
          </a:ln>
        </p:spPr>
      </p:pic>
      <p:sp>
        <p:nvSpPr>
          <p:cNvPr id="26" name="Google Shape;26;p22"/>
          <p:cNvSpPr txBox="1">
            <a:spLocks noGrp="1"/>
          </p:cNvSpPr>
          <p:nvPr>
            <p:ph type="sldNum" idx="12"/>
          </p:nvPr>
        </p:nvSpPr>
        <p:spPr>
          <a:xfrm>
            <a:off x="11095176" y="6414760"/>
            <a:ext cx="258624" cy="248305"/>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pPr marL="0" lvl="0" indent="0" algn="r" rtl="0">
              <a:spcBef>
                <a:spcPts val="0"/>
              </a:spcBef>
              <a:spcAft>
                <a:spcPts val="0"/>
              </a:spcAft>
              <a:buNone/>
            </a:pPr>
            <a:fld id="{00000000-1234-1234-1234-123412341234}" type="slidenum">
              <a:rPr lang="ro-RO"/>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Deux contenus">
  <p:cSld name="Deux contenus">
    <p:spTree>
      <p:nvGrpSpPr>
        <p:cNvPr id="1" name="Shape 27"/>
        <p:cNvGrpSpPr/>
        <p:nvPr/>
      </p:nvGrpSpPr>
      <p:grpSpPr>
        <a:xfrm>
          <a:off x="0" y="0"/>
          <a:ext cx="0" cy="0"/>
          <a:chOff x="0" y="0"/>
          <a:chExt cx="0" cy="0"/>
        </a:xfrm>
      </p:grpSpPr>
      <p:sp>
        <p:nvSpPr>
          <p:cNvPr id="28" name="Google Shape;28;p23"/>
          <p:cNvSpPr txBox="1">
            <a:spLocks noGrp="1"/>
          </p:cNvSpPr>
          <p:nvPr>
            <p:ph type="title"/>
          </p:nvPr>
        </p:nvSpPr>
        <p:spPr>
          <a:xfrm>
            <a:off x="838200" y="365125"/>
            <a:ext cx="10515600" cy="1325563"/>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29" name="Google Shape;29;p23"/>
          <p:cNvSpPr txBox="1">
            <a:spLocks noGrp="1"/>
          </p:cNvSpPr>
          <p:nvPr>
            <p:ph type="body" idx="1"/>
          </p:nvPr>
        </p:nvSpPr>
        <p:spPr>
          <a:xfrm>
            <a:off x="838200" y="1825625"/>
            <a:ext cx="5181600" cy="4351338"/>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000"/>
              </a:spcBef>
              <a:spcAft>
                <a:spcPts val="0"/>
              </a:spcAft>
              <a:buClr>
                <a:srgbClr val="000000"/>
              </a:buClr>
              <a:buSzPts val="1800"/>
              <a:buChar char="•"/>
              <a:defRPr/>
            </a:lvl1pPr>
            <a:lvl2pPr marL="914400" lvl="1" indent="-342900" algn="l">
              <a:lnSpc>
                <a:spcPct val="90000"/>
              </a:lnSpc>
              <a:spcBef>
                <a:spcPts val="1000"/>
              </a:spcBef>
              <a:spcAft>
                <a:spcPts val="0"/>
              </a:spcAft>
              <a:buClr>
                <a:srgbClr val="000000"/>
              </a:buClr>
              <a:buSzPts val="1800"/>
              <a:buChar char="•"/>
              <a:defRPr/>
            </a:lvl2pPr>
            <a:lvl3pPr marL="1371600" lvl="2" indent="-342900" algn="l">
              <a:lnSpc>
                <a:spcPct val="90000"/>
              </a:lnSpc>
              <a:spcBef>
                <a:spcPts val="1000"/>
              </a:spcBef>
              <a:spcAft>
                <a:spcPts val="0"/>
              </a:spcAft>
              <a:buClr>
                <a:srgbClr val="000000"/>
              </a:buClr>
              <a:buSzPts val="1800"/>
              <a:buChar char="•"/>
              <a:defRPr/>
            </a:lvl3pPr>
            <a:lvl4pPr marL="1828800" lvl="3" indent="-342900" algn="l">
              <a:lnSpc>
                <a:spcPct val="90000"/>
              </a:lnSpc>
              <a:spcBef>
                <a:spcPts val="1000"/>
              </a:spcBef>
              <a:spcAft>
                <a:spcPts val="0"/>
              </a:spcAft>
              <a:buClr>
                <a:srgbClr val="000000"/>
              </a:buClr>
              <a:buSzPts val="1800"/>
              <a:buChar char="•"/>
              <a:defRPr/>
            </a:lvl4pPr>
            <a:lvl5pPr marL="2286000" lvl="4" indent="-342900" algn="l">
              <a:lnSpc>
                <a:spcPct val="90000"/>
              </a:lnSpc>
              <a:spcBef>
                <a:spcPts val="1000"/>
              </a:spcBef>
              <a:spcAft>
                <a:spcPts val="0"/>
              </a:spcAft>
              <a:buClr>
                <a:srgbClr val="000000"/>
              </a:buClr>
              <a:buSzPts val="1800"/>
              <a:buChar char="•"/>
              <a:defRPr/>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pic>
        <p:nvPicPr>
          <p:cNvPr id="30" name="Google Shape;30;p23" descr="LOGO-DEFINITIVO.pdf"/>
          <p:cNvPicPr preferRelativeResize="0"/>
          <p:nvPr/>
        </p:nvPicPr>
        <p:blipFill rotWithShape="1">
          <a:blip r:embed="rId2">
            <a:alphaModFix/>
          </a:blip>
          <a:srcRect/>
          <a:stretch/>
        </p:blipFill>
        <p:spPr>
          <a:xfrm>
            <a:off x="10332676" y="217701"/>
            <a:ext cx="1434877" cy="753248"/>
          </a:xfrm>
          <a:prstGeom prst="rect">
            <a:avLst/>
          </a:prstGeom>
          <a:noFill/>
          <a:ln>
            <a:noFill/>
          </a:ln>
        </p:spPr>
      </p:pic>
      <p:sp>
        <p:nvSpPr>
          <p:cNvPr id="31" name="Google Shape;31;p23"/>
          <p:cNvSpPr txBox="1">
            <a:spLocks noGrp="1"/>
          </p:cNvSpPr>
          <p:nvPr>
            <p:ph type="sldNum" idx="12"/>
          </p:nvPr>
        </p:nvSpPr>
        <p:spPr>
          <a:xfrm>
            <a:off x="11095176" y="6414760"/>
            <a:ext cx="258624" cy="248305"/>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pPr marL="0" lvl="0" indent="0" algn="r" rtl="0">
              <a:spcBef>
                <a:spcPts val="0"/>
              </a:spcBef>
              <a:spcAft>
                <a:spcPts val="0"/>
              </a:spcAft>
              <a:buNone/>
            </a:pPr>
            <a:fld id="{00000000-1234-1234-1234-123412341234}" type="slidenum">
              <a:rPr lang="ro-RO"/>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Comparaison">
  <p:cSld name="Comparaison">
    <p:spTree>
      <p:nvGrpSpPr>
        <p:cNvPr id="1" name="Shape 32"/>
        <p:cNvGrpSpPr/>
        <p:nvPr/>
      </p:nvGrpSpPr>
      <p:grpSpPr>
        <a:xfrm>
          <a:off x="0" y="0"/>
          <a:ext cx="0" cy="0"/>
          <a:chOff x="0" y="0"/>
          <a:chExt cx="0" cy="0"/>
        </a:xfrm>
      </p:grpSpPr>
      <p:sp>
        <p:nvSpPr>
          <p:cNvPr id="33" name="Google Shape;33;p24"/>
          <p:cNvSpPr txBox="1">
            <a:spLocks noGrp="1"/>
          </p:cNvSpPr>
          <p:nvPr>
            <p:ph type="title"/>
          </p:nvPr>
        </p:nvSpPr>
        <p:spPr>
          <a:xfrm>
            <a:off x="839787" y="365125"/>
            <a:ext cx="10515601" cy="1325563"/>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34" name="Google Shape;34;p24"/>
          <p:cNvSpPr txBox="1">
            <a:spLocks noGrp="1"/>
          </p:cNvSpPr>
          <p:nvPr>
            <p:ph type="body" idx="1"/>
          </p:nvPr>
        </p:nvSpPr>
        <p:spPr>
          <a:xfrm>
            <a:off x="839787" y="1681163"/>
            <a:ext cx="5157789" cy="823913"/>
          </a:xfrm>
          <a:prstGeom prst="rect">
            <a:avLst/>
          </a:prstGeom>
          <a:noFill/>
          <a:ln>
            <a:noFill/>
          </a:ln>
        </p:spPr>
        <p:txBody>
          <a:bodyPr spcFirstLastPara="1" wrap="square" lIns="45700" tIns="45700" rIns="45700" bIns="45700" anchor="b" anchorCtr="0">
            <a:normAutofit/>
          </a:bodyPr>
          <a:lstStyle>
            <a:lvl1pPr marL="457200" lvl="0" indent="-228600" algn="l">
              <a:lnSpc>
                <a:spcPct val="90000"/>
              </a:lnSpc>
              <a:spcBef>
                <a:spcPts val="1000"/>
              </a:spcBef>
              <a:spcAft>
                <a:spcPts val="0"/>
              </a:spcAft>
              <a:buClr>
                <a:srgbClr val="000000"/>
              </a:buClr>
              <a:buSzPts val="2400"/>
              <a:buFont typeface="Calibri"/>
              <a:buNone/>
              <a:defRPr sz="2400" b="1"/>
            </a:lvl1pPr>
            <a:lvl2pPr marL="914400" lvl="1" indent="-228600" algn="l">
              <a:lnSpc>
                <a:spcPct val="90000"/>
              </a:lnSpc>
              <a:spcBef>
                <a:spcPts val="1000"/>
              </a:spcBef>
              <a:spcAft>
                <a:spcPts val="0"/>
              </a:spcAft>
              <a:buClr>
                <a:srgbClr val="000000"/>
              </a:buClr>
              <a:buSzPts val="2400"/>
              <a:buFont typeface="Calibri"/>
              <a:buNone/>
              <a:defRPr sz="2400" b="1"/>
            </a:lvl2pPr>
            <a:lvl3pPr marL="1371600" lvl="2" indent="-228600" algn="l">
              <a:lnSpc>
                <a:spcPct val="90000"/>
              </a:lnSpc>
              <a:spcBef>
                <a:spcPts val="1000"/>
              </a:spcBef>
              <a:spcAft>
                <a:spcPts val="0"/>
              </a:spcAft>
              <a:buClr>
                <a:srgbClr val="000000"/>
              </a:buClr>
              <a:buSzPts val="2400"/>
              <a:buFont typeface="Calibri"/>
              <a:buNone/>
              <a:defRPr sz="2400" b="1"/>
            </a:lvl3pPr>
            <a:lvl4pPr marL="1828800" lvl="3" indent="-228600" algn="l">
              <a:lnSpc>
                <a:spcPct val="90000"/>
              </a:lnSpc>
              <a:spcBef>
                <a:spcPts val="1000"/>
              </a:spcBef>
              <a:spcAft>
                <a:spcPts val="0"/>
              </a:spcAft>
              <a:buClr>
                <a:srgbClr val="000000"/>
              </a:buClr>
              <a:buSzPts val="2400"/>
              <a:buFont typeface="Calibri"/>
              <a:buNone/>
              <a:defRPr sz="2400" b="1"/>
            </a:lvl4pPr>
            <a:lvl5pPr marL="2286000" lvl="4" indent="-228600" algn="l">
              <a:lnSpc>
                <a:spcPct val="90000"/>
              </a:lnSpc>
              <a:spcBef>
                <a:spcPts val="1000"/>
              </a:spcBef>
              <a:spcAft>
                <a:spcPts val="0"/>
              </a:spcAft>
              <a:buClr>
                <a:srgbClr val="000000"/>
              </a:buClr>
              <a:buSzPts val="2400"/>
              <a:buFont typeface="Calibri"/>
              <a:buNone/>
              <a:defRPr sz="2400" b="1"/>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sp>
        <p:nvSpPr>
          <p:cNvPr id="35" name="Google Shape;35;p24"/>
          <p:cNvSpPr txBox="1">
            <a:spLocks noGrp="1"/>
          </p:cNvSpPr>
          <p:nvPr>
            <p:ph type="body" idx="2"/>
          </p:nvPr>
        </p:nvSpPr>
        <p:spPr>
          <a:xfrm>
            <a:off x="6172200" y="1681163"/>
            <a:ext cx="5183188" cy="823913"/>
          </a:xfrm>
          <a:prstGeom prst="rect">
            <a:avLst/>
          </a:prstGeom>
          <a:noFill/>
          <a:ln>
            <a:noFill/>
          </a:ln>
        </p:spPr>
        <p:txBody>
          <a:bodyPr spcFirstLastPara="1" wrap="square" lIns="45700" tIns="45700" rIns="45700" bIns="45700" anchor="b" anchorCtr="0">
            <a:normAutofit/>
          </a:bodyPr>
          <a:lstStyle>
            <a:lvl1pPr marL="457200" lvl="0" indent="-342900" algn="l">
              <a:lnSpc>
                <a:spcPct val="90000"/>
              </a:lnSpc>
              <a:spcBef>
                <a:spcPts val="1000"/>
              </a:spcBef>
              <a:spcAft>
                <a:spcPts val="0"/>
              </a:spcAft>
              <a:buClr>
                <a:srgbClr val="000000"/>
              </a:buClr>
              <a:buSzPts val="1800"/>
              <a:buChar char="•"/>
              <a:defRPr/>
            </a:lvl1pPr>
            <a:lvl2pPr marL="914400" lvl="1" indent="-342900" algn="l">
              <a:lnSpc>
                <a:spcPct val="90000"/>
              </a:lnSpc>
              <a:spcBef>
                <a:spcPts val="1000"/>
              </a:spcBef>
              <a:spcAft>
                <a:spcPts val="0"/>
              </a:spcAft>
              <a:buClr>
                <a:srgbClr val="000000"/>
              </a:buClr>
              <a:buSzPts val="1800"/>
              <a:buChar char="•"/>
              <a:defRPr/>
            </a:lvl2pPr>
            <a:lvl3pPr marL="1371600" lvl="2" indent="-342900" algn="l">
              <a:lnSpc>
                <a:spcPct val="90000"/>
              </a:lnSpc>
              <a:spcBef>
                <a:spcPts val="1000"/>
              </a:spcBef>
              <a:spcAft>
                <a:spcPts val="0"/>
              </a:spcAft>
              <a:buClr>
                <a:srgbClr val="000000"/>
              </a:buClr>
              <a:buSzPts val="1800"/>
              <a:buChar char="•"/>
              <a:defRPr/>
            </a:lvl3pPr>
            <a:lvl4pPr marL="1828800" lvl="3" indent="-342900" algn="l">
              <a:lnSpc>
                <a:spcPct val="90000"/>
              </a:lnSpc>
              <a:spcBef>
                <a:spcPts val="1000"/>
              </a:spcBef>
              <a:spcAft>
                <a:spcPts val="0"/>
              </a:spcAft>
              <a:buClr>
                <a:srgbClr val="000000"/>
              </a:buClr>
              <a:buSzPts val="1800"/>
              <a:buChar char="•"/>
              <a:defRPr/>
            </a:lvl4pPr>
            <a:lvl5pPr marL="2286000" lvl="4" indent="-342900" algn="l">
              <a:lnSpc>
                <a:spcPct val="90000"/>
              </a:lnSpc>
              <a:spcBef>
                <a:spcPts val="1000"/>
              </a:spcBef>
              <a:spcAft>
                <a:spcPts val="0"/>
              </a:spcAft>
              <a:buClr>
                <a:srgbClr val="000000"/>
              </a:buClr>
              <a:buSzPts val="1800"/>
              <a:buChar char="•"/>
              <a:defRPr/>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pic>
        <p:nvPicPr>
          <p:cNvPr id="36" name="Google Shape;36;p24" descr="LOGO-DEFINITIVO.pdf"/>
          <p:cNvPicPr preferRelativeResize="0"/>
          <p:nvPr/>
        </p:nvPicPr>
        <p:blipFill rotWithShape="1">
          <a:blip r:embed="rId2">
            <a:alphaModFix/>
          </a:blip>
          <a:srcRect/>
          <a:stretch/>
        </p:blipFill>
        <p:spPr>
          <a:xfrm>
            <a:off x="10332676" y="217701"/>
            <a:ext cx="1434877" cy="753248"/>
          </a:xfrm>
          <a:prstGeom prst="rect">
            <a:avLst/>
          </a:prstGeom>
          <a:noFill/>
          <a:ln>
            <a:noFill/>
          </a:ln>
        </p:spPr>
      </p:pic>
      <p:sp>
        <p:nvSpPr>
          <p:cNvPr id="37" name="Google Shape;37;p24"/>
          <p:cNvSpPr txBox="1">
            <a:spLocks noGrp="1"/>
          </p:cNvSpPr>
          <p:nvPr>
            <p:ph type="sldNum" idx="12"/>
          </p:nvPr>
        </p:nvSpPr>
        <p:spPr>
          <a:xfrm>
            <a:off x="11095176" y="6414760"/>
            <a:ext cx="258624" cy="248305"/>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pPr marL="0" lvl="0" indent="0" algn="r" rtl="0">
              <a:spcBef>
                <a:spcPts val="0"/>
              </a:spcBef>
              <a:spcAft>
                <a:spcPts val="0"/>
              </a:spcAft>
              <a:buNone/>
            </a:pPr>
            <a:fld id="{00000000-1234-1234-1234-123412341234}" type="slidenum">
              <a:rPr lang="ro-RO"/>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re seul">
  <p:cSld name="Titre seul">
    <p:spTree>
      <p:nvGrpSpPr>
        <p:cNvPr id="1" name="Shape 38"/>
        <p:cNvGrpSpPr/>
        <p:nvPr/>
      </p:nvGrpSpPr>
      <p:grpSpPr>
        <a:xfrm>
          <a:off x="0" y="0"/>
          <a:ext cx="0" cy="0"/>
          <a:chOff x="0" y="0"/>
          <a:chExt cx="0" cy="0"/>
        </a:xfrm>
      </p:grpSpPr>
      <p:sp>
        <p:nvSpPr>
          <p:cNvPr id="39" name="Google Shape;39;p25"/>
          <p:cNvSpPr txBox="1">
            <a:spLocks noGrp="1"/>
          </p:cNvSpPr>
          <p:nvPr>
            <p:ph type="title"/>
          </p:nvPr>
        </p:nvSpPr>
        <p:spPr>
          <a:xfrm>
            <a:off x="838200" y="365125"/>
            <a:ext cx="10515600" cy="1325563"/>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pic>
        <p:nvPicPr>
          <p:cNvPr id="40" name="Google Shape;40;p25" descr="LOGO-DEFINITIVO.pdf"/>
          <p:cNvPicPr preferRelativeResize="0"/>
          <p:nvPr/>
        </p:nvPicPr>
        <p:blipFill rotWithShape="1">
          <a:blip r:embed="rId2">
            <a:alphaModFix/>
          </a:blip>
          <a:srcRect/>
          <a:stretch/>
        </p:blipFill>
        <p:spPr>
          <a:xfrm>
            <a:off x="10332676" y="217701"/>
            <a:ext cx="1434877" cy="753248"/>
          </a:xfrm>
          <a:prstGeom prst="rect">
            <a:avLst/>
          </a:prstGeom>
          <a:noFill/>
          <a:ln>
            <a:noFill/>
          </a:ln>
        </p:spPr>
      </p:pic>
      <p:sp>
        <p:nvSpPr>
          <p:cNvPr id="41" name="Google Shape;41;p25"/>
          <p:cNvSpPr txBox="1">
            <a:spLocks noGrp="1"/>
          </p:cNvSpPr>
          <p:nvPr>
            <p:ph type="sldNum" idx="12"/>
          </p:nvPr>
        </p:nvSpPr>
        <p:spPr>
          <a:xfrm>
            <a:off x="11095176" y="6414760"/>
            <a:ext cx="258624" cy="248305"/>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pPr marL="0" lvl="0" indent="0" algn="r" rtl="0">
              <a:spcBef>
                <a:spcPts val="0"/>
              </a:spcBef>
              <a:spcAft>
                <a:spcPts val="0"/>
              </a:spcAft>
              <a:buNone/>
            </a:pPr>
            <a:fld id="{00000000-1234-1234-1234-123412341234}" type="slidenum">
              <a:rPr lang="ro-RO"/>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u avec légende">
  <p:cSld name="Contenu avec légende">
    <p:spTree>
      <p:nvGrpSpPr>
        <p:cNvPr id="1" name="Shape 42"/>
        <p:cNvGrpSpPr/>
        <p:nvPr/>
      </p:nvGrpSpPr>
      <p:grpSpPr>
        <a:xfrm>
          <a:off x="0" y="0"/>
          <a:ext cx="0" cy="0"/>
          <a:chOff x="0" y="0"/>
          <a:chExt cx="0" cy="0"/>
        </a:xfrm>
      </p:grpSpPr>
      <p:sp>
        <p:nvSpPr>
          <p:cNvPr id="43" name="Google Shape;43;p26"/>
          <p:cNvSpPr txBox="1">
            <a:spLocks noGrp="1"/>
          </p:cNvSpPr>
          <p:nvPr>
            <p:ph type="title"/>
          </p:nvPr>
        </p:nvSpPr>
        <p:spPr>
          <a:xfrm>
            <a:off x="839787" y="457200"/>
            <a:ext cx="3932239" cy="1600200"/>
          </a:xfrm>
          <a:prstGeom prst="rect">
            <a:avLst/>
          </a:prstGeom>
          <a:noFill/>
          <a:ln>
            <a:noFill/>
          </a:ln>
        </p:spPr>
        <p:txBody>
          <a:bodyPr spcFirstLastPara="1" wrap="square" lIns="45700" tIns="45700" rIns="45700" bIns="45700" anchor="b" anchorCtr="0">
            <a:normAutofit/>
          </a:bodyPr>
          <a:lstStyle>
            <a:lvl1pPr lvl="0" algn="l">
              <a:lnSpc>
                <a:spcPct val="90000"/>
              </a:lnSpc>
              <a:spcBef>
                <a:spcPts val="0"/>
              </a:spcBef>
              <a:spcAft>
                <a:spcPts val="0"/>
              </a:spcAft>
              <a:buClr>
                <a:srgbClr val="000000"/>
              </a:buClr>
              <a:buSzPts val="3200"/>
              <a:buFont typeface="Calibri"/>
              <a:buNone/>
              <a:defRPr sz="32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44" name="Google Shape;44;p26"/>
          <p:cNvSpPr txBox="1">
            <a:spLocks noGrp="1"/>
          </p:cNvSpPr>
          <p:nvPr>
            <p:ph type="body" idx="1"/>
          </p:nvPr>
        </p:nvSpPr>
        <p:spPr>
          <a:xfrm>
            <a:off x="5183187" y="987425"/>
            <a:ext cx="6172201" cy="4873625"/>
          </a:xfrm>
          <a:prstGeom prst="rect">
            <a:avLst/>
          </a:prstGeom>
          <a:noFill/>
          <a:ln>
            <a:noFill/>
          </a:ln>
        </p:spPr>
        <p:txBody>
          <a:bodyPr spcFirstLastPara="1" wrap="square" lIns="45700" tIns="45700" rIns="45700" bIns="45700" anchor="t" anchorCtr="0">
            <a:normAutofit/>
          </a:bodyPr>
          <a:lstStyle>
            <a:lvl1pPr marL="457200" lvl="0" indent="-431800" algn="l">
              <a:lnSpc>
                <a:spcPct val="90000"/>
              </a:lnSpc>
              <a:spcBef>
                <a:spcPts val="1000"/>
              </a:spcBef>
              <a:spcAft>
                <a:spcPts val="0"/>
              </a:spcAft>
              <a:buClr>
                <a:srgbClr val="000000"/>
              </a:buClr>
              <a:buSzPts val="3200"/>
              <a:buChar char="•"/>
              <a:defRPr sz="3200"/>
            </a:lvl1pPr>
            <a:lvl2pPr marL="914400" lvl="1" indent="-431800" algn="l">
              <a:lnSpc>
                <a:spcPct val="90000"/>
              </a:lnSpc>
              <a:spcBef>
                <a:spcPts val="1000"/>
              </a:spcBef>
              <a:spcAft>
                <a:spcPts val="0"/>
              </a:spcAft>
              <a:buClr>
                <a:srgbClr val="000000"/>
              </a:buClr>
              <a:buSzPts val="3200"/>
              <a:buChar char="•"/>
              <a:defRPr sz="3200"/>
            </a:lvl2pPr>
            <a:lvl3pPr marL="1371600" lvl="2" indent="-431800" algn="l">
              <a:lnSpc>
                <a:spcPct val="90000"/>
              </a:lnSpc>
              <a:spcBef>
                <a:spcPts val="1000"/>
              </a:spcBef>
              <a:spcAft>
                <a:spcPts val="0"/>
              </a:spcAft>
              <a:buClr>
                <a:srgbClr val="000000"/>
              </a:buClr>
              <a:buSzPts val="3200"/>
              <a:buChar char="•"/>
              <a:defRPr sz="3200"/>
            </a:lvl3pPr>
            <a:lvl4pPr marL="1828800" lvl="3" indent="-431800" algn="l">
              <a:lnSpc>
                <a:spcPct val="90000"/>
              </a:lnSpc>
              <a:spcBef>
                <a:spcPts val="1000"/>
              </a:spcBef>
              <a:spcAft>
                <a:spcPts val="0"/>
              </a:spcAft>
              <a:buClr>
                <a:srgbClr val="000000"/>
              </a:buClr>
              <a:buSzPts val="3200"/>
              <a:buChar char="•"/>
              <a:defRPr sz="3200"/>
            </a:lvl4pPr>
            <a:lvl5pPr marL="2286000" lvl="4" indent="-431800" algn="l">
              <a:lnSpc>
                <a:spcPct val="90000"/>
              </a:lnSpc>
              <a:spcBef>
                <a:spcPts val="1000"/>
              </a:spcBef>
              <a:spcAft>
                <a:spcPts val="0"/>
              </a:spcAft>
              <a:buClr>
                <a:srgbClr val="000000"/>
              </a:buClr>
              <a:buSzPts val="3200"/>
              <a:buChar char="•"/>
              <a:defRPr sz="3200"/>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sp>
        <p:nvSpPr>
          <p:cNvPr id="45" name="Google Shape;45;p26"/>
          <p:cNvSpPr txBox="1">
            <a:spLocks noGrp="1"/>
          </p:cNvSpPr>
          <p:nvPr>
            <p:ph type="body" idx="2"/>
          </p:nvPr>
        </p:nvSpPr>
        <p:spPr>
          <a:xfrm>
            <a:off x="839787" y="2057400"/>
            <a:ext cx="3932238" cy="3811588"/>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000"/>
              </a:spcBef>
              <a:spcAft>
                <a:spcPts val="0"/>
              </a:spcAft>
              <a:buClr>
                <a:srgbClr val="000000"/>
              </a:buClr>
              <a:buSzPts val="1800"/>
              <a:buChar char="•"/>
              <a:defRPr/>
            </a:lvl1pPr>
            <a:lvl2pPr marL="914400" lvl="1" indent="-342900" algn="l">
              <a:lnSpc>
                <a:spcPct val="90000"/>
              </a:lnSpc>
              <a:spcBef>
                <a:spcPts val="1000"/>
              </a:spcBef>
              <a:spcAft>
                <a:spcPts val="0"/>
              </a:spcAft>
              <a:buClr>
                <a:srgbClr val="000000"/>
              </a:buClr>
              <a:buSzPts val="1800"/>
              <a:buChar char="•"/>
              <a:defRPr/>
            </a:lvl2pPr>
            <a:lvl3pPr marL="1371600" lvl="2" indent="-342900" algn="l">
              <a:lnSpc>
                <a:spcPct val="90000"/>
              </a:lnSpc>
              <a:spcBef>
                <a:spcPts val="1000"/>
              </a:spcBef>
              <a:spcAft>
                <a:spcPts val="0"/>
              </a:spcAft>
              <a:buClr>
                <a:srgbClr val="000000"/>
              </a:buClr>
              <a:buSzPts val="1800"/>
              <a:buChar char="•"/>
              <a:defRPr/>
            </a:lvl3pPr>
            <a:lvl4pPr marL="1828800" lvl="3" indent="-342900" algn="l">
              <a:lnSpc>
                <a:spcPct val="90000"/>
              </a:lnSpc>
              <a:spcBef>
                <a:spcPts val="1000"/>
              </a:spcBef>
              <a:spcAft>
                <a:spcPts val="0"/>
              </a:spcAft>
              <a:buClr>
                <a:srgbClr val="000000"/>
              </a:buClr>
              <a:buSzPts val="1800"/>
              <a:buChar char="•"/>
              <a:defRPr/>
            </a:lvl4pPr>
            <a:lvl5pPr marL="2286000" lvl="4" indent="-342900" algn="l">
              <a:lnSpc>
                <a:spcPct val="90000"/>
              </a:lnSpc>
              <a:spcBef>
                <a:spcPts val="1000"/>
              </a:spcBef>
              <a:spcAft>
                <a:spcPts val="0"/>
              </a:spcAft>
              <a:buClr>
                <a:srgbClr val="000000"/>
              </a:buClr>
              <a:buSzPts val="1800"/>
              <a:buChar char="•"/>
              <a:defRPr/>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pic>
        <p:nvPicPr>
          <p:cNvPr id="46" name="Google Shape;46;p26" descr="LOGO-DEFINITIVO.pdf"/>
          <p:cNvPicPr preferRelativeResize="0"/>
          <p:nvPr/>
        </p:nvPicPr>
        <p:blipFill rotWithShape="1">
          <a:blip r:embed="rId2">
            <a:alphaModFix/>
          </a:blip>
          <a:srcRect/>
          <a:stretch/>
        </p:blipFill>
        <p:spPr>
          <a:xfrm>
            <a:off x="10332676" y="217701"/>
            <a:ext cx="1434877" cy="753248"/>
          </a:xfrm>
          <a:prstGeom prst="rect">
            <a:avLst/>
          </a:prstGeom>
          <a:noFill/>
          <a:ln>
            <a:noFill/>
          </a:ln>
        </p:spPr>
      </p:pic>
      <p:sp>
        <p:nvSpPr>
          <p:cNvPr id="47" name="Google Shape;47;p26"/>
          <p:cNvSpPr txBox="1">
            <a:spLocks noGrp="1"/>
          </p:cNvSpPr>
          <p:nvPr>
            <p:ph type="sldNum" idx="12"/>
          </p:nvPr>
        </p:nvSpPr>
        <p:spPr>
          <a:xfrm>
            <a:off x="11095176" y="6414760"/>
            <a:ext cx="258624" cy="248305"/>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pPr marL="0" lvl="0" indent="0" algn="r" rtl="0">
              <a:spcBef>
                <a:spcPts val="0"/>
              </a:spcBef>
              <a:spcAft>
                <a:spcPts val="0"/>
              </a:spcAft>
              <a:buNone/>
            </a:pPr>
            <a:fld id="{00000000-1234-1234-1234-123412341234}" type="slidenum">
              <a:rPr lang="ro-RO"/>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Image avec légende">
  <p:cSld name="Image avec légende">
    <p:spTree>
      <p:nvGrpSpPr>
        <p:cNvPr id="1" name="Shape 48"/>
        <p:cNvGrpSpPr/>
        <p:nvPr/>
      </p:nvGrpSpPr>
      <p:grpSpPr>
        <a:xfrm>
          <a:off x="0" y="0"/>
          <a:ext cx="0" cy="0"/>
          <a:chOff x="0" y="0"/>
          <a:chExt cx="0" cy="0"/>
        </a:xfrm>
      </p:grpSpPr>
      <p:sp>
        <p:nvSpPr>
          <p:cNvPr id="49" name="Google Shape;49;p27"/>
          <p:cNvSpPr txBox="1">
            <a:spLocks noGrp="1"/>
          </p:cNvSpPr>
          <p:nvPr>
            <p:ph type="title"/>
          </p:nvPr>
        </p:nvSpPr>
        <p:spPr>
          <a:xfrm>
            <a:off x="839787" y="457200"/>
            <a:ext cx="3932239" cy="1600200"/>
          </a:xfrm>
          <a:prstGeom prst="rect">
            <a:avLst/>
          </a:prstGeom>
          <a:noFill/>
          <a:ln>
            <a:noFill/>
          </a:ln>
        </p:spPr>
        <p:txBody>
          <a:bodyPr spcFirstLastPara="1" wrap="square" lIns="45700" tIns="45700" rIns="45700" bIns="45700" anchor="b" anchorCtr="0">
            <a:normAutofit/>
          </a:bodyPr>
          <a:lstStyle>
            <a:lvl1pPr lvl="0" algn="l">
              <a:lnSpc>
                <a:spcPct val="90000"/>
              </a:lnSpc>
              <a:spcBef>
                <a:spcPts val="0"/>
              </a:spcBef>
              <a:spcAft>
                <a:spcPts val="0"/>
              </a:spcAft>
              <a:buClr>
                <a:srgbClr val="000000"/>
              </a:buClr>
              <a:buSzPts val="3200"/>
              <a:buFont typeface="Calibri"/>
              <a:buNone/>
              <a:defRPr sz="32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50" name="Google Shape;50;p27"/>
          <p:cNvSpPr>
            <a:spLocks noGrp="1"/>
          </p:cNvSpPr>
          <p:nvPr>
            <p:ph type="pic" idx="2"/>
          </p:nvPr>
        </p:nvSpPr>
        <p:spPr>
          <a:xfrm>
            <a:off x="5183187" y="987425"/>
            <a:ext cx="6172201" cy="4873625"/>
          </a:xfrm>
          <a:prstGeom prst="rect">
            <a:avLst/>
          </a:prstGeom>
          <a:noFill/>
          <a:ln>
            <a:noFill/>
          </a:ln>
        </p:spPr>
      </p:sp>
      <p:sp>
        <p:nvSpPr>
          <p:cNvPr id="51" name="Google Shape;51;p27"/>
          <p:cNvSpPr txBox="1">
            <a:spLocks noGrp="1"/>
          </p:cNvSpPr>
          <p:nvPr>
            <p:ph type="body" idx="1"/>
          </p:nvPr>
        </p:nvSpPr>
        <p:spPr>
          <a:xfrm>
            <a:off x="839787" y="2057400"/>
            <a:ext cx="3932239" cy="3811588"/>
          </a:xfrm>
          <a:prstGeom prst="rect">
            <a:avLst/>
          </a:prstGeom>
          <a:noFill/>
          <a:ln>
            <a:noFill/>
          </a:ln>
        </p:spPr>
        <p:txBody>
          <a:bodyPr spcFirstLastPara="1" wrap="square" lIns="45700" tIns="45700" rIns="45700" bIns="45700" anchor="t" anchorCtr="0">
            <a:normAutofit/>
          </a:bodyPr>
          <a:lstStyle>
            <a:lvl1pPr marL="457200" lvl="0" indent="-228600" algn="l">
              <a:lnSpc>
                <a:spcPct val="90000"/>
              </a:lnSpc>
              <a:spcBef>
                <a:spcPts val="1000"/>
              </a:spcBef>
              <a:spcAft>
                <a:spcPts val="0"/>
              </a:spcAft>
              <a:buClr>
                <a:srgbClr val="000000"/>
              </a:buClr>
              <a:buSzPts val="1600"/>
              <a:buFont typeface="Calibri"/>
              <a:buNone/>
              <a:defRPr sz="1600"/>
            </a:lvl1pPr>
            <a:lvl2pPr marL="914400" lvl="1" indent="-228600" algn="l">
              <a:lnSpc>
                <a:spcPct val="90000"/>
              </a:lnSpc>
              <a:spcBef>
                <a:spcPts val="1000"/>
              </a:spcBef>
              <a:spcAft>
                <a:spcPts val="0"/>
              </a:spcAft>
              <a:buClr>
                <a:srgbClr val="000000"/>
              </a:buClr>
              <a:buSzPts val="1600"/>
              <a:buFont typeface="Calibri"/>
              <a:buNone/>
              <a:defRPr sz="1600"/>
            </a:lvl2pPr>
            <a:lvl3pPr marL="1371600" lvl="2" indent="-228600" algn="l">
              <a:lnSpc>
                <a:spcPct val="90000"/>
              </a:lnSpc>
              <a:spcBef>
                <a:spcPts val="1000"/>
              </a:spcBef>
              <a:spcAft>
                <a:spcPts val="0"/>
              </a:spcAft>
              <a:buClr>
                <a:srgbClr val="000000"/>
              </a:buClr>
              <a:buSzPts val="1600"/>
              <a:buFont typeface="Calibri"/>
              <a:buNone/>
              <a:defRPr sz="1600"/>
            </a:lvl3pPr>
            <a:lvl4pPr marL="1828800" lvl="3" indent="-228600" algn="l">
              <a:lnSpc>
                <a:spcPct val="90000"/>
              </a:lnSpc>
              <a:spcBef>
                <a:spcPts val="1000"/>
              </a:spcBef>
              <a:spcAft>
                <a:spcPts val="0"/>
              </a:spcAft>
              <a:buClr>
                <a:srgbClr val="000000"/>
              </a:buClr>
              <a:buSzPts val="1600"/>
              <a:buFont typeface="Calibri"/>
              <a:buNone/>
              <a:defRPr sz="1600"/>
            </a:lvl4pPr>
            <a:lvl5pPr marL="2286000" lvl="4" indent="-228600" algn="l">
              <a:lnSpc>
                <a:spcPct val="90000"/>
              </a:lnSpc>
              <a:spcBef>
                <a:spcPts val="1000"/>
              </a:spcBef>
              <a:spcAft>
                <a:spcPts val="0"/>
              </a:spcAft>
              <a:buClr>
                <a:srgbClr val="000000"/>
              </a:buClr>
              <a:buSzPts val="1600"/>
              <a:buFont typeface="Calibri"/>
              <a:buNone/>
              <a:defRPr sz="1600"/>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pic>
        <p:nvPicPr>
          <p:cNvPr id="52" name="Google Shape;52;p27" descr="LOGO-DEFINITIVO.pdf"/>
          <p:cNvPicPr preferRelativeResize="0"/>
          <p:nvPr/>
        </p:nvPicPr>
        <p:blipFill rotWithShape="1">
          <a:blip r:embed="rId2">
            <a:alphaModFix/>
          </a:blip>
          <a:srcRect/>
          <a:stretch/>
        </p:blipFill>
        <p:spPr>
          <a:xfrm>
            <a:off x="10332676" y="217701"/>
            <a:ext cx="1434877" cy="753248"/>
          </a:xfrm>
          <a:prstGeom prst="rect">
            <a:avLst/>
          </a:prstGeom>
          <a:noFill/>
          <a:ln>
            <a:noFill/>
          </a:ln>
        </p:spPr>
      </p:pic>
      <p:sp>
        <p:nvSpPr>
          <p:cNvPr id="53" name="Google Shape;53;p27"/>
          <p:cNvSpPr txBox="1">
            <a:spLocks noGrp="1"/>
          </p:cNvSpPr>
          <p:nvPr>
            <p:ph type="sldNum" idx="12"/>
          </p:nvPr>
        </p:nvSpPr>
        <p:spPr>
          <a:xfrm>
            <a:off x="11095176" y="6414760"/>
            <a:ext cx="258624" cy="248305"/>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pPr marL="0" lvl="0" indent="0" algn="r" rtl="0">
              <a:spcBef>
                <a:spcPts val="0"/>
              </a:spcBef>
              <a:spcAft>
                <a:spcPts val="0"/>
              </a:spcAft>
              <a:buNone/>
            </a:pPr>
            <a:fld id="{00000000-1234-1234-1234-123412341234}" type="slidenum">
              <a:rPr lang="ro-RO"/>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pic>
        <p:nvPicPr>
          <p:cNvPr id="6" name="Google Shape;6;p18" descr="Image 9"/>
          <p:cNvPicPr preferRelativeResize="0"/>
          <p:nvPr/>
        </p:nvPicPr>
        <p:blipFill rotWithShape="1">
          <a:blip r:embed="rId11">
            <a:alphaModFix/>
          </a:blip>
          <a:srcRect/>
          <a:stretch/>
        </p:blipFill>
        <p:spPr>
          <a:xfrm>
            <a:off x="-2" y="0"/>
            <a:ext cx="12146883" cy="6564752"/>
          </a:xfrm>
          <a:prstGeom prst="rect">
            <a:avLst/>
          </a:prstGeom>
          <a:noFill/>
          <a:ln>
            <a:noFill/>
          </a:ln>
        </p:spPr>
      </p:pic>
      <p:pic>
        <p:nvPicPr>
          <p:cNvPr id="7" name="Google Shape;7;p18" descr="LOGO-DEFINITIVO.pdf"/>
          <p:cNvPicPr preferRelativeResize="0"/>
          <p:nvPr/>
        </p:nvPicPr>
        <p:blipFill rotWithShape="1">
          <a:blip r:embed="rId12">
            <a:alphaModFix/>
          </a:blip>
          <a:srcRect/>
          <a:stretch/>
        </p:blipFill>
        <p:spPr>
          <a:xfrm>
            <a:off x="10332676" y="217701"/>
            <a:ext cx="1434877" cy="753248"/>
          </a:xfrm>
          <a:prstGeom prst="rect">
            <a:avLst/>
          </a:prstGeom>
          <a:noFill/>
          <a:ln>
            <a:noFill/>
          </a:ln>
        </p:spPr>
      </p:pic>
      <p:sp>
        <p:nvSpPr>
          <p:cNvPr id="8" name="Google Shape;8;p18"/>
          <p:cNvSpPr txBox="1">
            <a:spLocks noGrp="1"/>
          </p:cNvSpPr>
          <p:nvPr>
            <p:ph type="title"/>
          </p:nvPr>
        </p:nvSpPr>
        <p:spPr>
          <a:xfrm>
            <a:off x="609600" y="92074"/>
            <a:ext cx="10972800" cy="1508126"/>
          </a:xfrm>
          <a:prstGeom prst="rect">
            <a:avLst/>
          </a:prstGeom>
          <a:noFill/>
          <a:ln>
            <a:noFill/>
          </a:ln>
        </p:spPr>
        <p:txBody>
          <a:bodyPr spcFirstLastPara="1" wrap="square" lIns="45700" tIns="45700" rIns="45700" bIns="45700" anchor="ctr" anchorCtr="0">
            <a:normAutofit/>
          </a:bodyPr>
          <a:lstStyle>
            <a:lvl1pPr marR="0" lvl="0"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1pPr>
            <a:lvl2pPr marR="0" lvl="1"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2pPr>
            <a:lvl3pPr marR="0" lvl="2"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3pPr>
            <a:lvl4pPr marR="0" lvl="3"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4pPr>
            <a:lvl5pPr marR="0" lvl="4"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5pPr>
            <a:lvl6pPr marR="0" lvl="5"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6pPr>
            <a:lvl7pPr marR="0" lvl="6"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7pPr>
            <a:lvl8pPr marR="0" lvl="7"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8pPr>
            <a:lvl9pPr marR="0" lvl="8" algn="l" rtl="0">
              <a:lnSpc>
                <a:spcPct val="9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9pPr>
          </a:lstStyle>
          <a:p>
            <a:endParaRPr/>
          </a:p>
        </p:txBody>
      </p:sp>
      <p:sp>
        <p:nvSpPr>
          <p:cNvPr id="9" name="Google Shape;9;p18"/>
          <p:cNvSpPr txBox="1">
            <a:spLocks noGrp="1"/>
          </p:cNvSpPr>
          <p:nvPr>
            <p:ph type="body" idx="1"/>
          </p:nvPr>
        </p:nvSpPr>
        <p:spPr>
          <a:xfrm>
            <a:off x="609600" y="1600200"/>
            <a:ext cx="10972800" cy="5257800"/>
          </a:xfrm>
          <a:prstGeom prst="rect">
            <a:avLst/>
          </a:prstGeom>
          <a:noFill/>
          <a:ln>
            <a:noFill/>
          </a:ln>
        </p:spPr>
        <p:txBody>
          <a:bodyPr spcFirstLastPara="1" wrap="square" lIns="45700" tIns="45700" rIns="45700" bIns="45700" anchor="t" anchorCtr="0">
            <a:normAutofit/>
          </a:bodyPr>
          <a:lstStyle>
            <a:lvl1pPr marL="457200" marR="0" lvl="0"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3pPr>
            <a:lvl4pPr marL="1828800" marR="0" lvl="3"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4pPr>
            <a:lvl5pPr marL="2286000" marR="0" lvl="4"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5pPr>
            <a:lvl6pPr marL="2743200" marR="0" lvl="5"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6pPr>
            <a:lvl7pPr marL="3200400" marR="0" lvl="6"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7pPr>
            <a:lvl8pPr marL="3657600" marR="0" lvl="7"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8pPr>
            <a:lvl9pPr marL="4114800" marR="0" lvl="8"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9pPr>
          </a:lstStyle>
          <a:p>
            <a:endParaRPr/>
          </a:p>
        </p:txBody>
      </p:sp>
      <p:sp>
        <p:nvSpPr>
          <p:cNvPr id="10" name="Google Shape;10;p18"/>
          <p:cNvSpPr txBox="1">
            <a:spLocks noGrp="1"/>
          </p:cNvSpPr>
          <p:nvPr>
            <p:ph type="sldNum" idx="12"/>
          </p:nvPr>
        </p:nvSpPr>
        <p:spPr>
          <a:xfrm>
            <a:off x="5892800" y="6172200"/>
            <a:ext cx="2844800" cy="368301"/>
          </a:xfrm>
          <a:prstGeom prst="rect">
            <a:avLst/>
          </a:prstGeom>
          <a:noFill/>
          <a:ln>
            <a:noFill/>
          </a:ln>
        </p:spPr>
        <p:txBody>
          <a:bodyPr spcFirstLastPara="1" wrap="square" lIns="45700" tIns="45700" rIns="45700" bIns="45700" anchor="ctr" anchorCtr="0">
            <a:sp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o-RO"/>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2"/>
          <p:cNvSpPr txBox="1"/>
          <p:nvPr/>
        </p:nvSpPr>
        <p:spPr>
          <a:xfrm>
            <a:off x="874798" y="1169774"/>
            <a:ext cx="10522208" cy="4703125"/>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rgbClr val="2E75B6"/>
              </a:buClr>
              <a:buSzPts val="1800"/>
              <a:buFont typeface="Arial"/>
              <a:buNone/>
            </a:pPr>
            <a:endParaRPr sz="1800" b="0" i="0" u="sng" strike="noStrike" cap="none">
              <a:solidFill>
                <a:srgbClr val="000000"/>
              </a:solidFill>
              <a:latin typeface="Calibri"/>
              <a:ea typeface="Calibri"/>
              <a:cs typeface="Calibri"/>
              <a:sym typeface="Calibri"/>
            </a:endParaRPr>
          </a:p>
          <a:p>
            <a:pPr marL="0" marR="0" lvl="0" indent="0" algn="l" rtl="0">
              <a:lnSpc>
                <a:spcPct val="90000"/>
              </a:lnSpc>
              <a:spcBef>
                <a:spcPts val="0"/>
              </a:spcBef>
              <a:spcAft>
                <a:spcPts val="0"/>
              </a:spcAft>
              <a:buClr>
                <a:srgbClr val="2E75B6"/>
              </a:buClr>
              <a:buSzPts val="1800"/>
              <a:buFont typeface="Arial"/>
              <a:buNone/>
            </a:pPr>
            <a:endParaRPr sz="1800" b="0" i="0" u="sng" strike="noStrike" cap="none">
              <a:solidFill>
                <a:srgbClr val="000000"/>
              </a:solidFill>
              <a:latin typeface="Calibri"/>
              <a:ea typeface="Calibri"/>
              <a:cs typeface="Calibri"/>
              <a:sym typeface="Calibri"/>
            </a:endParaRPr>
          </a:p>
          <a:p>
            <a:pPr marL="0" marR="0" lvl="0" indent="0" algn="l" rtl="0">
              <a:lnSpc>
                <a:spcPct val="90000"/>
              </a:lnSpc>
              <a:spcBef>
                <a:spcPts val="0"/>
              </a:spcBef>
              <a:spcAft>
                <a:spcPts val="0"/>
              </a:spcAft>
              <a:buClr>
                <a:srgbClr val="2E75B6"/>
              </a:buClr>
              <a:buSzPts val="1800"/>
              <a:buFont typeface="Arial"/>
              <a:buNone/>
            </a:pPr>
            <a:endParaRPr sz="1800" b="0" i="0" u="sng" strike="noStrike" cap="none">
              <a:solidFill>
                <a:srgbClr val="000000"/>
              </a:solidFill>
              <a:latin typeface="Calibri"/>
              <a:ea typeface="Calibri"/>
              <a:cs typeface="Calibri"/>
              <a:sym typeface="Calibri"/>
            </a:endParaRPr>
          </a:p>
          <a:p>
            <a:pPr marL="0" marR="0" lvl="0" indent="0" algn="l" rtl="0">
              <a:lnSpc>
                <a:spcPct val="90000"/>
              </a:lnSpc>
              <a:spcBef>
                <a:spcPts val="0"/>
              </a:spcBef>
              <a:spcAft>
                <a:spcPts val="0"/>
              </a:spcAft>
              <a:buClr>
                <a:srgbClr val="2E75B6"/>
              </a:buClr>
              <a:buSzPts val="1800"/>
              <a:buFont typeface="Arial"/>
              <a:buNone/>
            </a:pPr>
            <a:endParaRPr sz="1800" b="0" i="0" u="sng" strike="noStrike" cap="none">
              <a:solidFill>
                <a:srgbClr val="000000"/>
              </a:solidFill>
              <a:latin typeface="Calibri"/>
              <a:ea typeface="Calibri"/>
              <a:cs typeface="Calibri"/>
              <a:sym typeface="Calibri"/>
            </a:endParaRPr>
          </a:p>
          <a:p>
            <a:pPr marL="0" marR="0" lvl="0" indent="0" algn="l" rtl="0">
              <a:lnSpc>
                <a:spcPct val="90000"/>
              </a:lnSpc>
              <a:spcBef>
                <a:spcPts val="0"/>
              </a:spcBef>
              <a:spcAft>
                <a:spcPts val="0"/>
              </a:spcAft>
              <a:buClr>
                <a:srgbClr val="2E75B6"/>
              </a:buClr>
              <a:buSzPts val="3600"/>
              <a:buFont typeface="Arial"/>
              <a:buNone/>
            </a:pPr>
            <a:r>
              <a:rPr lang="ro-RO" sz="3600" b="1" i="1" u="none" strike="noStrike" cap="none">
                <a:solidFill>
                  <a:srgbClr val="2E75B6"/>
                </a:solidFill>
                <a:latin typeface="Arial"/>
                <a:ea typeface="Arial"/>
                <a:cs typeface="Arial"/>
                <a:sym typeface="Arial"/>
              </a:rPr>
              <a:t>          ASE FOCUS GROUP EXPERIENCE</a:t>
            </a:r>
            <a:endParaRPr sz="1800" b="0" i="0" u="none" strike="noStrike" cap="none">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graphicFrame>
        <p:nvGraphicFramePr>
          <p:cNvPr id="67" name="Google Shape;67;p3"/>
          <p:cNvGraphicFramePr/>
          <p:nvPr>
            <p:extLst>
              <p:ext uri="{D42A27DB-BD31-4B8C-83A1-F6EECF244321}">
                <p14:modId xmlns:p14="http://schemas.microsoft.com/office/powerpoint/2010/main" val="296753297"/>
              </p:ext>
            </p:extLst>
          </p:nvPr>
        </p:nvGraphicFramePr>
        <p:xfrm>
          <a:off x="642796" y="1113995"/>
          <a:ext cx="2683650" cy="4767545"/>
        </p:xfrm>
        <a:graphic>
          <a:graphicData uri="http://schemas.openxmlformats.org/drawingml/2006/table">
            <a:tbl>
              <a:tblPr bandRow="1">
                <a:noFill/>
                <a:tableStyleId>{F3AB358A-65F6-44D2-A985-9FB58B5BB4A5}</a:tableStyleId>
              </a:tblPr>
              <a:tblGrid>
                <a:gridCol w="2683650">
                  <a:extLst>
                    <a:ext uri="{9D8B030D-6E8A-4147-A177-3AD203B41FA5}">
                      <a16:colId xmlns:a16="http://schemas.microsoft.com/office/drawing/2014/main" val="20009"/>
                    </a:ext>
                  </a:extLst>
                </a:gridCol>
              </a:tblGrid>
              <a:tr h="513475">
                <a:tc>
                  <a:txBody>
                    <a:bodyPr/>
                    <a:lstStyle/>
                    <a:p>
                      <a:pPr marL="0" marR="0" lvl="0" indent="0" algn="just" rtl="0">
                        <a:lnSpc>
                          <a:spcPct val="100000"/>
                        </a:lnSpc>
                        <a:spcBef>
                          <a:spcPts val="0"/>
                        </a:spcBef>
                        <a:spcAft>
                          <a:spcPts val="0"/>
                        </a:spcAft>
                        <a:buClr>
                          <a:schemeClr val="dk1"/>
                        </a:buClr>
                        <a:buSzPts val="1200"/>
                        <a:buFont typeface="Times New Roman"/>
                        <a:buNone/>
                      </a:pPr>
                      <a:r>
                        <a:rPr lang="ro-RO" sz="1200" u="none" strike="noStrike" cap="none" dirty="0">
                          <a:latin typeface="Times New Roman"/>
                          <a:ea typeface="Times New Roman"/>
                          <a:cs typeface="Times New Roman"/>
                          <a:sym typeface="Times New Roman"/>
                        </a:rPr>
                        <a:t>Qualification/ Studies/ discipline</a:t>
                      </a:r>
                      <a:endParaRPr sz="1200" u="none" strike="noStrike" cap="none" dirty="0">
                        <a:latin typeface="Times New Roman"/>
                        <a:ea typeface="Times New Roman"/>
                        <a:cs typeface="Times New Roman"/>
                        <a:sym typeface="Times New Roman"/>
                      </a:endParaRPr>
                    </a:p>
                  </a:txBody>
                  <a:tcPr marL="68575" marR="68575" marT="0" marB="0"/>
                </a:tc>
                <a:extLst>
                  <a:ext uri="{0D108BD9-81ED-4DB2-BD59-A6C34878D82A}">
                    <a16:rowId xmlns:a16="http://schemas.microsoft.com/office/drawing/2014/main" val="10000"/>
                  </a:ext>
                </a:extLst>
              </a:tr>
              <a:tr h="326025">
                <a:tc>
                  <a:txBody>
                    <a:bodyPr/>
                    <a:lstStyle/>
                    <a:p>
                      <a:pPr marL="0" marR="0" lvl="0" indent="0" algn="just" rtl="0">
                        <a:lnSpc>
                          <a:spcPct val="100000"/>
                        </a:lnSpc>
                        <a:spcBef>
                          <a:spcPts val="0"/>
                        </a:spcBef>
                        <a:spcAft>
                          <a:spcPts val="0"/>
                        </a:spcAft>
                        <a:buClr>
                          <a:schemeClr val="dk1"/>
                        </a:buClr>
                        <a:buSzPts val="1200"/>
                        <a:buFont typeface="Times New Roman"/>
                        <a:buNone/>
                      </a:pPr>
                      <a:r>
                        <a:rPr lang="ro-RO" sz="1200" u="none" strike="noStrike" cap="none">
                          <a:latin typeface="Times New Roman"/>
                          <a:ea typeface="Times New Roman"/>
                          <a:cs typeface="Times New Roman"/>
                          <a:sym typeface="Times New Roman"/>
                        </a:rPr>
                        <a:t>PhD in Business Administration</a:t>
                      </a:r>
                      <a:endParaRPr sz="1200" u="none" strike="noStrike" cap="none">
                        <a:latin typeface="Times New Roman"/>
                        <a:ea typeface="Times New Roman"/>
                        <a:cs typeface="Times New Roman"/>
                        <a:sym typeface="Times New Roman"/>
                      </a:endParaRPr>
                    </a:p>
                  </a:txBody>
                  <a:tcPr marL="68575" marR="68575" marT="0" marB="0"/>
                </a:tc>
                <a:extLst>
                  <a:ext uri="{0D108BD9-81ED-4DB2-BD59-A6C34878D82A}">
                    <a16:rowId xmlns:a16="http://schemas.microsoft.com/office/drawing/2014/main" val="10001"/>
                  </a:ext>
                </a:extLst>
              </a:tr>
              <a:tr h="489025">
                <a:tc>
                  <a:txBody>
                    <a:bodyPr/>
                    <a:lstStyle/>
                    <a:p>
                      <a:pPr marL="0" marR="0" lvl="0" indent="0" algn="just" rtl="0">
                        <a:lnSpc>
                          <a:spcPct val="100000"/>
                        </a:lnSpc>
                        <a:spcBef>
                          <a:spcPts val="0"/>
                        </a:spcBef>
                        <a:spcAft>
                          <a:spcPts val="0"/>
                        </a:spcAft>
                        <a:buClr>
                          <a:schemeClr val="dk1"/>
                        </a:buClr>
                        <a:buSzPts val="1200"/>
                        <a:buFont typeface="Times New Roman"/>
                        <a:buNone/>
                      </a:pPr>
                      <a:r>
                        <a:rPr lang="ro-RO" sz="1200" u="none" strike="noStrike" cap="none">
                          <a:latin typeface="Times New Roman"/>
                          <a:ea typeface="Times New Roman"/>
                          <a:cs typeface="Times New Roman"/>
                          <a:sym typeface="Times New Roman"/>
                        </a:rPr>
                        <a:t>Business Administration, 2</a:t>
                      </a:r>
                      <a:r>
                        <a:rPr lang="ro-RO" sz="1200" u="none" strike="noStrike" cap="none" baseline="30000">
                          <a:latin typeface="Times New Roman"/>
                          <a:ea typeface="Times New Roman"/>
                          <a:cs typeface="Times New Roman"/>
                          <a:sym typeface="Times New Roman"/>
                        </a:rPr>
                        <a:t>nd</a:t>
                      </a:r>
                      <a:r>
                        <a:rPr lang="ro-RO" sz="1200" u="none" strike="noStrike" cap="none">
                          <a:latin typeface="Times New Roman"/>
                          <a:ea typeface="Times New Roman"/>
                          <a:cs typeface="Times New Roman"/>
                          <a:sym typeface="Times New Roman"/>
                        </a:rPr>
                        <a:t> year Business and Tourism Faculty</a:t>
                      </a:r>
                      <a:endParaRPr sz="1200" u="none" strike="noStrike" cap="none">
                        <a:latin typeface="Times New Roman"/>
                        <a:ea typeface="Times New Roman"/>
                        <a:cs typeface="Times New Roman"/>
                        <a:sym typeface="Times New Roman"/>
                      </a:endParaRPr>
                    </a:p>
                  </a:txBody>
                  <a:tcPr marL="68575" marR="68575" marT="0" marB="0"/>
                </a:tc>
                <a:extLst>
                  <a:ext uri="{0D108BD9-81ED-4DB2-BD59-A6C34878D82A}">
                    <a16:rowId xmlns:a16="http://schemas.microsoft.com/office/drawing/2014/main" val="10002"/>
                  </a:ext>
                </a:extLst>
              </a:tr>
              <a:tr h="489025">
                <a:tc>
                  <a:txBody>
                    <a:bodyPr/>
                    <a:lstStyle/>
                    <a:p>
                      <a:pPr marL="0" marR="0" lvl="0" indent="0" algn="just" rtl="0">
                        <a:lnSpc>
                          <a:spcPct val="100000"/>
                        </a:lnSpc>
                        <a:spcBef>
                          <a:spcPts val="0"/>
                        </a:spcBef>
                        <a:spcAft>
                          <a:spcPts val="0"/>
                        </a:spcAft>
                        <a:buClr>
                          <a:schemeClr val="dk1"/>
                        </a:buClr>
                        <a:buSzPts val="1200"/>
                        <a:buFont typeface="Times New Roman"/>
                        <a:buNone/>
                      </a:pPr>
                      <a:r>
                        <a:rPr lang="ro-RO" sz="1200" u="none" strike="noStrike" cap="none">
                          <a:latin typeface="Times New Roman"/>
                          <a:ea typeface="Times New Roman"/>
                          <a:cs typeface="Times New Roman"/>
                          <a:sym typeface="Times New Roman"/>
                        </a:rPr>
                        <a:t>Business Administration, 2</a:t>
                      </a:r>
                      <a:r>
                        <a:rPr lang="ro-RO" sz="1200" u="none" strike="noStrike" cap="none" baseline="30000">
                          <a:latin typeface="Times New Roman"/>
                          <a:ea typeface="Times New Roman"/>
                          <a:cs typeface="Times New Roman"/>
                          <a:sym typeface="Times New Roman"/>
                        </a:rPr>
                        <a:t>nd</a:t>
                      </a:r>
                      <a:r>
                        <a:rPr lang="ro-RO" sz="1200" u="none" strike="noStrike" cap="none">
                          <a:latin typeface="Times New Roman"/>
                          <a:ea typeface="Times New Roman"/>
                          <a:cs typeface="Times New Roman"/>
                          <a:sym typeface="Times New Roman"/>
                        </a:rPr>
                        <a:t> year Business and Tourism Faculty</a:t>
                      </a:r>
                      <a:endParaRPr sz="1200" u="none" strike="noStrike" cap="none">
                        <a:latin typeface="Times New Roman"/>
                        <a:ea typeface="Times New Roman"/>
                        <a:cs typeface="Times New Roman"/>
                        <a:sym typeface="Times New Roman"/>
                      </a:endParaRPr>
                    </a:p>
                  </a:txBody>
                  <a:tcPr marL="68575" marR="68575" marT="0" marB="0"/>
                </a:tc>
                <a:extLst>
                  <a:ext uri="{0D108BD9-81ED-4DB2-BD59-A6C34878D82A}">
                    <a16:rowId xmlns:a16="http://schemas.microsoft.com/office/drawing/2014/main" val="10003"/>
                  </a:ext>
                </a:extLst>
              </a:tr>
              <a:tr h="489025">
                <a:tc>
                  <a:txBody>
                    <a:bodyPr/>
                    <a:lstStyle/>
                    <a:p>
                      <a:pPr marL="0" marR="0" lvl="0" indent="0" algn="just" rtl="0">
                        <a:lnSpc>
                          <a:spcPct val="100000"/>
                        </a:lnSpc>
                        <a:spcBef>
                          <a:spcPts val="0"/>
                        </a:spcBef>
                        <a:spcAft>
                          <a:spcPts val="0"/>
                        </a:spcAft>
                        <a:buClr>
                          <a:schemeClr val="dk1"/>
                        </a:buClr>
                        <a:buSzPts val="1200"/>
                        <a:buFont typeface="Times New Roman"/>
                        <a:buNone/>
                      </a:pPr>
                      <a:r>
                        <a:rPr lang="ro-RO" sz="1200" u="none" strike="noStrike" cap="none">
                          <a:latin typeface="Times New Roman"/>
                          <a:ea typeface="Times New Roman"/>
                          <a:cs typeface="Times New Roman"/>
                          <a:sym typeface="Times New Roman"/>
                        </a:rPr>
                        <a:t>Business Administration, 2</a:t>
                      </a:r>
                      <a:r>
                        <a:rPr lang="ro-RO" sz="1200" u="none" strike="noStrike" cap="none" baseline="30000">
                          <a:latin typeface="Times New Roman"/>
                          <a:ea typeface="Times New Roman"/>
                          <a:cs typeface="Times New Roman"/>
                          <a:sym typeface="Times New Roman"/>
                        </a:rPr>
                        <a:t>nd</a:t>
                      </a:r>
                      <a:r>
                        <a:rPr lang="ro-RO" sz="1200" u="none" strike="noStrike" cap="none">
                          <a:latin typeface="Times New Roman"/>
                          <a:ea typeface="Times New Roman"/>
                          <a:cs typeface="Times New Roman"/>
                          <a:sym typeface="Times New Roman"/>
                        </a:rPr>
                        <a:t> year Business and Tourism Faculty</a:t>
                      </a:r>
                      <a:endParaRPr sz="1200" u="none" strike="noStrike" cap="none">
                        <a:latin typeface="Times New Roman"/>
                        <a:ea typeface="Times New Roman"/>
                        <a:cs typeface="Times New Roman"/>
                        <a:sym typeface="Times New Roman"/>
                      </a:endParaRPr>
                    </a:p>
                  </a:txBody>
                  <a:tcPr marL="68575" marR="68575" marT="0" marB="0"/>
                </a:tc>
                <a:extLst>
                  <a:ext uri="{0D108BD9-81ED-4DB2-BD59-A6C34878D82A}">
                    <a16:rowId xmlns:a16="http://schemas.microsoft.com/office/drawing/2014/main" val="10004"/>
                  </a:ext>
                </a:extLst>
              </a:tr>
              <a:tr h="326025">
                <a:tc>
                  <a:txBody>
                    <a:bodyPr/>
                    <a:lstStyle/>
                    <a:p>
                      <a:pPr marL="0" marR="0" lvl="0" indent="0" algn="just" rtl="0">
                        <a:lnSpc>
                          <a:spcPct val="100000"/>
                        </a:lnSpc>
                        <a:spcBef>
                          <a:spcPts val="0"/>
                        </a:spcBef>
                        <a:spcAft>
                          <a:spcPts val="0"/>
                        </a:spcAft>
                        <a:buClr>
                          <a:schemeClr val="dk1"/>
                        </a:buClr>
                        <a:buSzPts val="1200"/>
                        <a:buFont typeface="Times New Roman"/>
                        <a:buNone/>
                      </a:pPr>
                      <a:r>
                        <a:rPr lang="ro-RO" sz="1200" u="none" strike="noStrike" cap="none">
                          <a:latin typeface="Times New Roman"/>
                          <a:ea typeface="Times New Roman"/>
                          <a:cs typeface="Times New Roman"/>
                          <a:sym typeface="Times New Roman"/>
                        </a:rPr>
                        <a:t>Business Administration/Psychology</a:t>
                      </a:r>
                      <a:endParaRPr sz="1200" u="none" strike="noStrike" cap="none">
                        <a:latin typeface="Times New Roman"/>
                        <a:ea typeface="Times New Roman"/>
                        <a:cs typeface="Times New Roman"/>
                        <a:sym typeface="Times New Roman"/>
                      </a:endParaRPr>
                    </a:p>
                  </a:txBody>
                  <a:tcPr marL="68575" marR="68575" marT="0" marB="0"/>
                </a:tc>
                <a:extLst>
                  <a:ext uri="{0D108BD9-81ED-4DB2-BD59-A6C34878D82A}">
                    <a16:rowId xmlns:a16="http://schemas.microsoft.com/office/drawing/2014/main" val="10005"/>
                  </a:ext>
                </a:extLst>
              </a:tr>
              <a:tr h="489025">
                <a:tc>
                  <a:txBody>
                    <a:bodyPr/>
                    <a:lstStyle/>
                    <a:p>
                      <a:pPr marL="0" marR="0" lvl="0" indent="0" algn="just" rtl="0">
                        <a:lnSpc>
                          <a:spcPct val="100000"/>
                        </a:lnSpc>
                        <a:spcBef>
                          <a:spcPts val="0"/>
                        </a:spcBef>
                        <a:spcAft>
                          <a:spcPts val="0"/>
                        </a:spcAft>
                        <a:buClr>
                          <a:schemeClr val="dk1"/>
                        </a:buClr>
                        <a:buSzPts val="1200"/>
                        <a:buFont typeface="Times New Roman"/>
                        <a:buNone/>
                      </a:pPr>
                      <a:r>
                        <a:rPr lang="ro-RO" sz="1200" u="none" strike="noStrike" cap="none">
                          <a:latin typeface="Times New Roman"/>
                          <a:ea typeface="Times New Roman"/>
                          <a:cs typeface="Times New Roman"/>
                          <a:sym typeface="Times New Roman"/>
                        </a:rPr>
                        <a:t>Business Administration, Dean of Business and Tourism Faculty</a:t>
                      </a:r>
                      <a:endParaRPr sz="1200" u="none" strike="noStrike" cap="none">
                        <a:latin typeface="Times New Roman"/>
                        <a:ea typeface="Times New Roman"/>
                        <a:cs typeface="Times New Roman"/>
                        <a:sym typeface="Times New Roman"/>
                      </a:endParaRPr>
                    </a:p>
                  </a:txBody>
                  <a:tcPr marL="68575" marR="68575" marT="0" marB="0"/>
                </a:tc>
                <a:extLst>
                  <a:ext uri="{0D108BD9-81ED-4DB2-BD59-A6C34878D82A}">
                    <a16:rowId xmlns:a16="http://schemas.microsoft.com/office/drawing/2014/main" val="10006"/>
                  </a:ext>
                </a:extLst>
              </a:tr>
              <a:tr h="489025">
                <a:tc>
                  <a:txBody>
                    <a:bodyPr/>
                    <a:lstStyle/>
                    <a:p>
                      <a:pPr marL="0" marR="0" lvl="0" indent="0" algn="just" rtl="0">
                        <a:lnSpc>
                          <a:spcPct val="100000"/>
                        </a:lnSpc>
                        <a:spcBef>
                          <a:spcPts val="0"/>
                        </a:spcBef>
                        <a:spcAft>
                          <a:spcPts val="0"/>
                        </a:spcAft>
                        <a:buClr>
                          <a:schemeClr val="dk1"/>
                        </a:buClr>
                        <a:buSzPts val="1200"/>
                        <a:buFont typeface="Times New Roman"/>
                        <a:buNone/>
                      </a:pPr>
                      <a:r>
                        <a:rPr lang="ro-RO" sz="1200" u="none" strike="noStrike" cap="none">
                          <a:latin typeface="Times New Roman"/>
                          <a:ea typeface="Times New Roman"/>
                          <a:cs typeface="Times New Roman"/>
                          <a:sym typeface="Times New Roman"/>
                        </a:rPr>
                        <a:t>Business Administration, Associate Professor in Business and Tourism Faculty</a:t>
                      </a:r>
                      <a:endParaRPr sz="1200" u="none" strike="noStrike" cap="none">
                        <a:latin typeface="Times New Roman"/>
                        <a:ea typeface="Times New Roman"/>
                        <a:cs typeface="Times New Roman"/>
                        <a:sym typeface="Times New Roman"/>
                      </a:endParaRPr>
                    </a:p>
                  </a:txBody>
                  <a:tcPr marL="68575" marR="68575" marT="0" marB="0"/>
                </a:tc>
                <a:extLst>
                  <a:ext uri="{0D108BD9-81ED-4DB2-BD59-A6C34878D82A}">
                    <a16:rowId xmlns:a16="http://schemas.microsoft.com/office/drawing/2014/main" val="10007"/>
                  </a:ext>
                </a:extLst>
              </a:tr>
              <a:tr h="489025">
                <a:tc>
                  <a:txBody>
                    <a:bodyPr/>
                    <a:lstStyle/>
                    <a:p>
                      <a:pPr marL="0" marR="0" lvl="0" indent="0" algn="just" rtl="0">
                        <a:lnSpc>
                          <a:spcPct val="100000"/>
                        </a:lnSpc>
                        <a:spcBef>
                          <a:spcPts val="0"/>
                        </a:spcBef>
                        <a:spcAft>
                          <a:spcPts val="0"/>
                        </a:spcAft>
                        <a:buClr>
                          <a:schemeClr val="dk1"/>
                        </a:buClr>
                        <a:buSzPts val="1200"/>
                        <a:buFont typeface="Times New Roman"/>
                        <a:buNone/>
                      </a:pPr>
                      <a:r>
                        <a:rPr lang="ro-RO" sz="1200" u="none" strike="noStrike" cap="none">
                          <a:latin typeface="Times New Roman"/>
                          <a:ea typeface="Times New Roman"/>
                          <a:cs typeface="Times New Roman"/>
                          <a:sym typeface="Times New Roman"/>
                        </a:rPr>
                        <a:t>Business Administration, Professor in Business and Tourism Faculty, Head of Tourism and Geography Department</a:t>
                      </a:r>
                      <a:endParaRPr sz="1200" u="none" strike="noStrike" cap="none">
                        <a:latin typeface="Times New Roman"/>
                        <a:ea typeface="Times New Roman"/>
                        <a:cs typeface="Times New Roman"/>
                        <a:sym typeface="Times New Roman"/>
                      </a:endParaRPr>
                    </a:p>
                  </a:txBody>
                  <a:tcPr marL="68575" marR="68575" marT="0" marB="0"/>
                </a:tc>
                <a:extLst>
                  <a:ext uri="{0D108BD9-81ED-4DB2-BD59-A6C34878D82A}">
                    <a16:rowId xmlns:a16="http://schemas.microsoft.com/office/drawing/2014/main" val="10008"/>
                  </a:ext>
                </a:extLst>
              </a:tr>
              <a:tr h="489025">
                <a:tc>
                  <a:txBody>
                    <a:bodyPr/>
                    <a:lstStyle/>
                    <a:p>
                      <a:pPr marL="0" marR="0" lvl="0" indent="0" algn="just" rtl="0">
                        <a:lnSpc>
                          <a:spcPct val="100000"/>
                        </a:lnSpc>
                        <a:spcBef>
                          <a:spcPts val="0"/>
                        </a:spcBef>
                        <a:spcAft>
                          <a:spcPts val="0"/>
                        </a:spcAft>
                        <a:buClr>
                          <a:schemeClr val="dk1"/>
                        </a:buClr>
                        <a:buSzPts val="1200"/>
                        <a:buFont typeface="Times New Roman"/>
                        <a:buNone/>
                      </a:pPr>
                      <a:r>
                        <a:rPr lang="ro-RO" sz="1200" u="none" strike="noStrike" cap="none" dirty="0">
                          <a:latin typeface="Times New Roman"/>
                          <a:ea typeface="Times New Roman"/>
                          <a:cs typeface="Times New Roman"/>
                          <a:sym typeface="Times New Roman"/>
                        </a:rPr>
                        <a:t>Economics International Relations Faculty,</a:t>
                      </a:r>
                      <a:endParaRPr dirty="0"/>
                    </a:p>
                    <a:p>
                      <a:pPr marL="0" marR="0" lvl="0" indent="0" algn="just" rtl="0">
                        <a:lnSpc>
                          <a:spcPct val="100000"/>
                        </a:lnSpc>
                        <a:spcBef>
                          <a:spcPts val="0"/>
                        </a:spcBef>
                        <a:spcAft>
                          <a:spcPts val="0"/>
                        </a:spcAft>
                        <a:buClr>
                          <a:schemeClr val="dk1"/>
                        </a:buClr>
                        <a:buSzPts val="1200"/>
                        <a:buFont typeface="Times New Roman"/>
                        <a:buNone/>
                      </a:pPr>
                      <a:r>
                        <a:rPr lang="ro-RO" sz="1200" u="none" strike="noStrike" cap="none" dirty="0">
                          <a:latin typeface="Times New Roman"/>
                          <a:ea typeface="Times New Roman"/>
                          <a:cs typeface="Times New Roman"/>
                          <a:sym typeface="Times New Roman"/>
                        </a:rPr>
                        <a:t>President of Bucharest University Senate</a:t>
                      </a:r>
                      <a:endParaRPr sz="1200" u="none" strike="noStrike" cap="none" dirty="0">
                        <a:latin typeface="Times New Roman"/>
                        <a:ea typeface="Times New Roman"/>
                        <a:cs typeface="Times New Roman"/>
                        <a:sym typeface="Times New Roman"/>
                      </a:endParaRPr>
                    </a:p>
                  </a:txBody>
                  <a:tcPr marL="68575" marR="68575" marT="0" marB="0"/>
                </a:tc>
                <a:extLst>
                  <a:ext uri="{0D108BD9-81ED-4DB2-BD59-A6C34878D82A}">
                    <a16:rowId xmlns:a16="http://schemas.microsoft.com/office/drawing/2014/main" val="10009"/>
                  </a:ext>
                </a:extLst>
              </a:tr>
            </a:tbl>
          </a:graphicData>
        </a:graphic>
      </p:graphicFrame>
      <p:sp>
        <p:nvSpPr>
          <p:cNvPr id="68" name="Google Shape;68;p3"/>
          <p:cNvSpPr txBox="1"/>
          <p:nvPr/>
        </p:nvSpPr>
        <p:spPr>
          <a:xfrm>
            <a:off x="0" y="0"/>
            <a:ext cx="12192000" cy="646290"/>
          </a:xfrm>
          <a:prstGeom prst="rect">
            <a:avLst/>
          </a:prstGeom>
          <a:noFill/>
          <a:ln>
            <a:noFill/>
          </a:ln>
        </p:spPr>
        <p:txBody>
          <a:bodyPr spcFirstLastPara="1" wrap="square" lIns="91425" tIns="45700" rIns="91425" bIns="45700" anchor="t" anchorCtr="0">
            <a:spAutoFit/>
          </a:bodyPr>
          <a:lstStyle/>
          <a:p>
            <a:pPr algn="ctr">
              <a:buSzPts val="1800"/>
            </a:pPr>
            <a:r>
              <a:rPr lang="ro-RO" sz="1800" b="1" u="sng" dirty="0">
                <a:latin typeface="Times New Roman"/>
                <a:cs typeface="Times New Roman"/>
                <a:sym typeface="Times New Roman"/>
              </a:rPr>
              <a:t>Qualification/ Studies/ discipline</a:t>
            </a:r>
          </a:p>
          <a:p>
            <a:pPr marL="0" marR="0" lvl="0" indent="0" algn="ctr" rtl="0">
              <a:lnSpc>
                <a:spcPct val="100000"/>
              </a:lnSpc>
              <a:spcBef>
                <a:spcPts val="0"/>
              </a:spcBef>
              <a:spcAft>
                <a:spcPts val="0"/>
              </a:spcAft>
              <a:buClr>
                <a:srgbClr val="000000"/>
              </a:buClr>
              <a:buSzPts val="1800"/>
              <a:buFont typeface="Times New Roman"/>
              <a:buNone/>
            </a:pPr>
            <a:r>
              <a:rPr lang="ro-RO" sz="1800" b="1" i="0" u="sng" strike="noStrike" cap="none" dirty="0">
                <a:solidFill>
                  <a:srgbClr val="000000"/>
                </a:solidFill>
                <a:latin typeface="Times New Roman"/>
                <a:ea typeface="Times New Roman"/>
                <a:cs typeface="Times New Roman"/>
                <a:sym typeface="Times New Roman"/>
              </a:rPr>
              <a:t>OF PARTICIPANTS </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4"/>
          <p:cNvSpPr txBox="1"/>
          <p:nvPr/>
        </p:nvSpPr>
        <p:spPr>
          <a:xfrm>
            <a:off x="68826" y="0"/>
            <a:ext cx="12192000" cy="6404254"/>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Clr>
                <a:srgbClr val="000000"/>
              </a:buClr>
              <a:buSzPts val="1800"/>
              <a:buFont typeface="Times New Roman"/>
              <a:buNone/>
            </a:pPr>
            <a:r>
              <a:rPr lang="ro-RO" sz="1800" b="1" i="0" u="sng" strike="noStrike" cap="none">
                <a:solidFill>
                  <a:srgbClr val="000000"/>
                </a:solidFill>
                <a:latin typeface="Times New Roman"/>
                <a:ea typeface="Times New Roman"/>
                <a:cs typeface="Times New Roman"/>
                <a:sym typeface="Times New Roman"/>
              </a:rPr>
              <a:t>COMPARING REMOTE AND FACE-TO-FACE INTERNSHIPS</a:t>
            </a:r>
            <a:endParaRPr sz="1800" b="0" i="0" u="sng"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800"/>
              <a:buFont typeface="Calibri"/>
              <a:buNone/>
            </a:pPr>
            <a:endParaRPr sz="1800" b="1" i="1"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700"/>
              <a:buFont typeface="Calibri"/>
              <a:buNone/>
            </a:pPr>
            <a:endParaRPr sz="1700" b="1" i="1"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700"/>
              <a:buFont typeface="Times New Roman"/>
              <a:buNone/>
            </a:pPr>
            <a:r>
              <a:rPr lang="ro-RO" sz="1700" b="0" i="1" u="none" strike="noStrike" cap="none">
                <a:solidFill>
                  <a:srgbClr val="000000"/>
                </a:solidFill>
                <a:latin typeface="Times New Roman"/>
                <a:ea typeface="Times New Roman"/>
                <a:cs typeface="Times New Roman"/>
                <a:sym typeface="Times New Roman"/>
              </a:rPr>
              <a:t>Face-to-face internships offer unique advantages such as social interaction, cognitive skill development, and hands-on experience, while remote internships may require different skills and lack some of these benefits.</a:t>
            </a:r>
            <a:endParaRPr sz="1700" b="0" i="1"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700"/>
              <a:buFont typeface="Times New Roman"/>
              <a:buNone/>
            </a:pPr>
            <a:r>
              <a:rPr lang="ro-RO" sz="1700" b="1" i="0" u="none" strike="noStrike" cap="none">
                <a:solidFill>
                  <a:srgbClr val="000000"/>
                </a:solidFill>
                <a:latin typeface="Times New Roman"/>
                <a:ea typeface="Times New Roman"/>
                <a:cs typeface="Times New Roman"/>
                <a:sym typeface="Times New Roman"/>
              </a:rPr>
              <a:t>Advantages of Face-to-Face Internships:</a:t>
            </a:r>
            <a:endParaRPr sz="17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700" b="1" i="0" u="none" strike="noStrike" cap="none">
                <a:solidFill>
                  <a:srgbClr val="000000"/>
                </a:solidFill>
                <a:latin typeface="Times New Roman"/>
                <a:ea typeface="Times New Roman"/>
                <a:cs typeface="Times New Roman"/>
                <a:sym typeface="Times New Roman"/>
              </a:rPr>
              <a:t>Social Interaction: </a:t>
            </a:r>
            <a:r>
              <a:rPr lang="ro-RO" sz="1700" b="0" i="0" u="none" strike="noStrike" cap="none">
                <a:solidFill>
                  <a:srgbClr val="000000"/>
                </a:solidFill>
                <a:latin typeface="Times New Roman"/>
                <a:ea typeface="Times New Roman"/>
                <a:cs typeface="Times New Roman"/>
                <a:sym typeface="Times New Roman"/>
              </a:rPr>
              <a:t>Building relationships and experiencing the work environment firsthand. (ASE_1_5)</a:t>
            </a:r>
            <a:endParaRPr sz="17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700" b="1" i="0" u="none" strike="noStrike" cap="none">
                <a:solidFill>
                  <a:srgbClr val="000000"/>
                </a:solidFill>
                <a:latin typeface="Times New Roman"/>
                <a:ea typeface="Times New Roman"/>
                <a:cs typeface="Times New Roman"/>
                <a:sym typeface="Times New Roman"/>
              </a:rPr>
              <a:t>Cognitive Skills: </a:t>
            </a:r>
            <a:r>
              <a:rPr lang="ro-RO" sz="1700" b="0" i="0" u="none" strike="noStrike" cap="none">
                <a:solidFill>
                  <a:srgbClr val="000000"/>
                </a:solidFill>
                <a:latin typeface="Times New Roman"/>
                <a:ea typeface="Times New Roman"/>
                <a:cs typeface="Times New Roman"/>
                <a:sym typeface="Times New Roman"/>
              </a:rPr>
              <a:t>Developing specific cognitive skills. (ASE_1_9)</a:t>
            </a:r>
            <a:endParaRPr sz="17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700" b="1" i="0" u="none" strike="noStrike" cap="none">
                <a:solidFill>
                  <a:srgbClr val="000000"/>
                </a:solidFill>
                <a:latin typeface="Times New Roman"/>
                <a:ea typeface="Times New Roman"/>
                <a:cs typeface="Times New Roman"/>
                <a:sym typeface="Times New Roman"/>
              </a:rPr>
              <a:t>Hands-On Experience: </a:t>
            </a:r>
            <a:r>
              <a:rPr lang="ro-RO" sz="1700" b="0" i="0" u="none" strike="noStrike" cap="none">
                <a:solidFill>
                  <a:srgbClr val="000000"/>
                </a:solidFill>
                <a:latin typeface="Times New Roman"/>
                <a:ea typeface="Times New Roman"/>
                <a:cs typeface="Times New Roman"/>
                <a:sym typeface="Times New Roman"/>
              </a:rPr>
              <a:t>On-site tours offer a holistic view of the company. (ASE_1_9)</a:t>
            </a:r>
            <a:endParaRPr sz="17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700" b="1" i="0" u="none" strike="noStrike" cap="none">
                <a:solidFill>
                  <a:srgbClr val="000000"/>
                </a:solidFill>
                <a:latin typeface="Times New Roman"/>
                <a:ea typeface="Times New Roman"/>
                <a:cs typeface="Times New Roman"/>
                <a:sym typeface="Times New Roman"/>
              </a:rPr>
              <a:t>Human Interaction: </a:t>
            </a:r>
            <a:r>
              <a:rPr lang="ro-RO" sz="1700" b="0" i="0" u="none" strike="noStrike" cap="none">
                <a:solidFill>
                  <a:srgbClr val="000000"/>
                </a:solidFill>
                <a:latin typeface="Times New Roman"/>
                <a:ea typeface="Times New Roman"/>
                <a:cs typeface="Times New Roman"/>
                <a:sym typeface="Times New Roman"/>
              </a:rPr>
              <a:t>Essential for overall well-being. (ASE_1_5)</a:t>
            </a:r>
            <a:endParaRPr sz="17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700"/>
              <a:buFont typeface="Times New Roman"/>
              <a:buNone/>
            </a:pPr>
            <a:r>
              <a:rPr lang="ro-RO" sz="1700" b="1" i="0" u="none" strike="noStrike" cap="none">
                <a:solidFill>
                  <a:srgbClr val="000000"/>
                </a:solidFill>
                <a:latin typeface="Times New Roman"/>
                <a:ea typeface="Times New Roman"/>
                <a:cs typeface="Times New Roman"/>
                <a:sym typeface="Times New Roman"/>
              </a:rPr>
              <a:t>Advantages of Remote Internships:</a:t>
            </a:r>
            <a:endParaRPr sz="17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700" b="1" i="0" u="none" strike="noStrike" cap="none">
                <a:solidFill>
                  <a:srgbClr val="000000"/>
                </a:solidFill>
                <a:latin typeface="Times New Roman"/>
                <a:ea typeface="Times New Roman"/>
                <a:cs typeface="Times New Roman"/>
                <a:sym typeface="Times New Roman"/>
              </a:rPr>
              <a:t>Skill Set: </a:t>
            </a:r>
            <a:r>
              <a:rPr lang="ro-RO" sz="1700" b="0" i="0" u="none" strike="noStrike" cap="none">
                <a:solidFill>
                  <a:srgbClr val="000000"/>
                </a:solidFill>
                <a:latin typeface="Times New Roman"/>
                <a:ea typeface="Times New Roman"/>
                <a:cs typeface="Times New Roman"/>
                <a:sym typeface="Times New Roman"/>
              </a:rPr>
              <a:t>Develops self-motivation and virtual communication skills. (ASE_1_7)</a:t>
            </a:r>
            <a:endParaRPr sz="17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700" b="1" i="0" u="none" strike="noStrike" cap="none">
                <a:solidFill>
                  <a:srgbClr val="000000"/>
                </a:solidFill>
                <a:latin typeface="Times New Roman"/>
                <a:ea typeface="Times New Roman"/>
                <a:cs typeface="Times New Roman"/>
                <a:sym typeface="Times New Roman"/>
              </a:rPr>
              <a:t>Educational Feasibility: </a:t>
            </a:r>
            <a:r>
              <a:rPr lang="ro-RO" sz="1700" b="0" i="0" u="none" strike="noStrike" cap="none">
                <a:solidFill>
                  <a:srgbClr val="000000"/>
                </a:solidFill>
                <a:latin typeface="Times New Roman"/>
                <a:ea typeface="Times New Roman"/>
                <a:cs typeface="Times New Roman"/>
                <a:sym typeface="Times New Roman"/>
              </a:rPr>
              <a:t>Possible from a pedagogical standpoint. (ASE_1_7)</a:t>
            </a:r>
            <a:endParaRPr sz="17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700" b="1" i="0" u="none" strike="noStrike" cap="none">
                <a:solidFill>
                  <a:srgbClr val="000000"/>
                </a:solidFill>
                <a:latin typeface="Times New Roman"/>
                <a:ea typeface="Times New Roman"/>
                <a:cs typeface="Times New Roman"/>
                <a:sym typeface="Times New Roman"/>
              </a:rPr>
              <a:t>Socio-Human Field: </a:t>
            </a:r>
            <a:r>
              <a:rPr lang="ro-RO" sz="1700" b="0" i="0" u="none" strike="noStrike" cap="none">
                <a:solidFill>
                  <a:srgbClr val="000000"/>
                </a:solidFill>
                <a:latin typeface="Times New Roman"/>
                <a:ea typeface="Times New Roman"/>
                <a:cs typeface="Times New Roman"/>
                <a:sym typeface="Times New Roman"/>
              </a:rPr>
              <a:t>Promising but may lack social interaction. (ASE_1_7)</a:t>
            </a:r>
            <a:endParaRPr sz="17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700" b="1" i="0" u="none" strike="noStrike" cap="none">
                <a:solidFill>
                  <a:srgbClr val="000000"/>
                </a:solidFill>
                <a:latin typeface="Times New Roman"/>
                <a:ea typeface="Times New Roman"/>
                <a:cs typeface="Times New Roman"/>
                <a:sym typeface="Times New Roman"/>
              </a:rPr>
              <a:t>Alternative Cognitive Skills: </a:t>
            </a:r>
            <a:r>
              <a:rPr lang="ro-RO" sz="1700" b="0" i="0" u="none" strike="noStrike" cap="none">
                <a:solidFill>
                  <a:srgbClr val="000000"/>
                </a:solidFill>
                <a:latin typeface="Times New Roman"/>
                <a:ea typeface="Times New Roman"/>
                <a:cs typeface="Times New Roman"/>
                <a:sym typeface="Times New Roman"/>
              </a:rPr>
              <a:t>Develops different cognitive skills. (ASE_1_9)</a:t>
            </a:r>
            <a:endParaRPr sz="17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700"/>
              <a:buFont typeface="Times New Roman"/>
              <a:buNone/>
            </a:pPr>
            <a:r>
              <a:rPr lang="ro-RO" sz="1700" b="1" i="0" u="none" strike="noStrike" cap="none">
                <a:solidFill>
                  <a:srgbClr val="000000"/>
                </a:solidFill>
                <a:latin typeface="Times New Roman"/>
                <a:ea typeface="Times New Roman"/>
                <a:cs typeface="Times New Roman"/>
                <a:sym typeface="Times New Roman"/>
              </a:rPr>
              <a:t>Conclusion:</a:t>
            </a:r>
            <a:endParaRPr sz="1700" b="0" i="0" u="none" strike="noStrike" cap="none">
              <a:solidFill>
                <a:srgbClr val="000000"/>
              </a:solidFill>
              <a:latin typeface="Times New Roman"/>
              <a:ea typeface="Times New Roman"/>
              <a:cs typeface="Times New Roman"/>
              <a:sym typeface="Times New Roman"/>
            </a:endParaRPr>
          </a:p>
          <a:p>
            <a:pPr marL="0" marR="0" lvl="0" indent="0" algn="just" rtl="0">
              <a:lnSpc>
                <a:spcPct val="107000"/>
              </a:lnSpc>
              <a:spcBef>
                <a:spcPts val="800"/>
              </a:spcBef>
              <a:spcAft>
                <a:spcPts val="0"/>
              </a:spcAft>
              <a:buClr>
                <a:srgbClr val="000000"/>
              </a:buClr>
              <a:buSzPts val="1700"/>
              <a:buFont typeface="Times New Roman"/>
              <a:buNone/>
            </a:pPr>
            <a:r>
              <a:rPr lang="ro-RO" sz="1700" b="0" i="0" u="none" strike="noStrike" cap="none">
                <a:solidFill>
                  <a:srgbClr val="000000"/>
                </a:solidFill>
                <a:latin typeface="Times New Roman"/>
                <a:ea typeface="Times New Roman"/>
                <a:cs typeface="Times New Roman"/>
                <a:sym typeface="Times New Roman"/>
              </a:rPr>
              <a:t>Both internship types have merits. The choice depends on individual goals, field of study, and desired skill development.</a:t>
            </a:r>
            <a:endParaRPr sz="17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5"/>
          <p:cNvSpPr txBox="1"/>
          <p:nvPr/>
        </p:nvSpPr>
        <p:spPr>
          <a:xfrm>
            <a:off x="0" y="0"/>
            <a:ext cx="12192000" cy="6564554"/>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Clr>
                <a:srgbClr val="000000"/>
              </a:buClr>
              <a:buSzPts val="1800"/>
              <a:buFont typeface="Times New Roman"/>
              <a:buNone/>
            </a:pPr>
            <a:r>
              <a:rPr lang="ro-RO" sz="1800" b="1" i="0" u="sng" strike="noStrike" cap="none">
                <a:solidFill>
                  <a:srgbClr val="000000"/>
                </a:solidFill>
                <a:latin typeface="Times New Roman"/>
                <a:ea typeface="Times New Roman"/>
                <a:cs typeface="Times New Roman"/>
                <a:sym typeface="Times New Roman"/>
              </a:rPr>
              <a:t>REMOTE INTERNSHIP OPPORTUNITIES</a:t>
            </a:r>
            <a:endParaRPr sz="1800" b="0" i="0" u="sng"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0" i="1" u="none" strike="noStrike" cap="none">
                <a:solidFill>
                  <a:srgbClr val="000000"/>
                </a:solidFill>
                <a:latin typeface="Times New Roman"/>
                <a:ea typeface="Times New Roman"/>
                <a:cs typeface="Times New Roman"/>
                <a:sym typeface="Times New Roman"/>
              </a:rPr>
              <a:t>Remote internships offer valuable opportunities, including flexibility, digital skill development, networking, guidance, and </a:t>
            </a:r>
            <a:endParaRPr sz="1600" b="0" i="1"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0"/>
              </a:spcBef>
              <a:spcAft>
                <a:spcPts val="0"/>
              </a:spcAft>
              <a:buClr>
                <a:srgbClr val="000000"/>
              </a:buClr>
              <a:buSzPts val="1600"/>
              <a:buFont typeface="Times New Roman"/>
              <a:buNone/>
            </a:pPr>
            <a:r>
              <a:rPr lang="ro-RO" sz="1600" b="0" i="1" u="none" strike="noStrike" cap="none">
                <a:solidFill>
                  <a:srgbClr val="000000"/>
                </a:solidFill>
                <a:latin typeface="Times New Roman"/>
                <a:ea typeface="Times New Roman"/>
                <a:cs typeface="Times New Roman"/>
                <a:sym typeface="Times New Roman"/>
              </a:rPr>
              <a:t>continuous learning.</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Opportunities in Remote Internships:</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sng" strike="noStrike" cap="none">
                <a:solidFill>
                  <a:srgbClr val="000000"/>
                </a:solidFill>
                <a:latin typeface="Times New Roman"/>
                <a:ea typeface="Times New Roman"/>
                <a:cs typeface="Times New Roman"/>
                <a:sym typeface="Times New Roman"/>
              </a:rPr>
              <a:t>Flexibility and Accessibility: </a:t>
            </a:r>
            <a:r>
              <a:rPr lang="ro-RO" sz="1400" b="0" i="0" u="none" strike="noStrike" cap="none">
                <a:solidFill>
                  <a:srgbClr val="000000"/>
                </a:solidFill>
                <a:latin typeface="Times New Roman"/>
                <a:ea typeface="Times New Roman"/>
                <a:cs typeface="Times New Roman"/>
                <a:sym typeface="Times New Roman"/>
              </a:rPr>
              <a:t>Gain experience from anywhere. (ASE_1_1, ASE_1_9)</a:t>
            </a:r>
            <a:endParaRPr sz="14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sng" strike="noStrike" cap="none">
                <a:solidFill>
                  <a:srgbClr val="000000"/>
                </a:solidFill>
                <a:latin typeface="Times New Roman"/>
                <a:ea typeface="Times New Roman"/>
                <a:cs typeface="Times New Roman"/>
                <a:sym typeface="Times New Roman"/>
              </a:rPr>
              <a:t>Digital Skills Development: </a:t>
            </a:r>
            <a:r>
              <a:rPr lang="ro-RO" sz="1400" b="0" i="0" u="none" strike="noStrike" cap="none">
                <a:solidFill>
                  <a:srgbClr val="000000"/>
                </a:solidFill>
                <a:latin typeface="Times New Roman"/>
                <a:ea typeface="Times New Roman"/>
                <a:cs typeface="Times New Roman"/>
                <a:sym typeface="Times New Roman"/>
              </a:rPr>
              <a:t>Develop in-demand digital skills. (ASE_1_2)</a:t>
            </a:r>
            <a:endParaRPr sz="14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sng" strike="noStrike" cap="none">
                <a:solidFill>
                  <a:srgbClr val="000000"/>
                </a:solidFill>
                <a:latin typeface="Times New Roman"/>
                <a:ea typeface="Times New Roman"/>
                <a:cs typeface="Times New Roman"/>
                <a:sym typeface="Times New Roman"/>
              </a:rPr>
              <a:t>Networking: </a:t>
            </a:r>
            <a:r>
              <a:rPr lang="ro-RO" sz="1400" b="0" i="0" u="none" strike="noStrike" cap="none">
                <a:solidFill>
                  <a:srgbClr val="000000"/>
                </a:solidFill>
                <a:latin typeface="Times New Roman"/>
                <a:ea typeface="Times New Roman"/>
                <a:cs typeface="Times New Roman"/>
                <a:sym typeface="Times New Roman"/>
              </a:rPr>
              <a:t>Virtual events connect students with professionals. (ASE_1_9)</a:t>
            </a:r>
            <a:endParaRPr sz="14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sng" strike="noStrike" cap="none">
                <a:solidFill>
                  <a:srgbClr val="000000"/>
                </a:solidFill>
                <a:latin typeface="Times New Roman"/>
                <a:ea typeface="Times New Roman"/>
                <a:cs typeface="Times New Roman"/>
                <a:sym typeface="Times New Roman"/>
              </a:rPr>
              <a:t>Guidance and Mentorship: </a:t>
            </a:r>
            <a:r>
              <a:rPr lang="ro-RO" sz="1400" b="0" i="0" u="none" strike="noStrike" cap="none">
                <a:solidFill>
                  <a:srgbClr val="000000"/>
                </a:solidFill>
                <a:latin typeface="Times New Roman"/>
                <a:ea typeface="Times New Roman"/>
                <a:cs typeface="Times New Roman"/>
                <a:sym typeface="Times New Roman"/>
              </a:rPr>
              <a:t>Professionals provide valuable advice. (ASE_1_5)</a:t>
            </a:r>
            <a:endParaRPr sz="14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sng" strike="noStrike" cap="none">
                <a:solidFill>
                  <a:srgbClr val="000000"/>
                </a:solidFill>
                <a:latin typeface="Times New Roman"/>
                <a:ea typeface="Times New Roman"/>
                <a:cs typeface="Times New Roman"/>
                <a:sym typeface="Times New Roman"/>
              </a:rPr>
              <a:t>Continuous Learning: </a:t>
            </a:r>
            <a:r>
              <a:rPr lang="ro-RO" sz="1400" b="0" i="0" u="none" strike="noStrike" cap="none">
                <a:solidFill>
                  <a:srgbClr val="000000"/>
                </a:solidFill>
                <a:latin typeface="Times New Roman"/>
                <a:ea typeface="Times New Roman"/>
                <a:cs typeface="Times New Roman"/>
                <a:sym typeface="Times New Roman"/>
              </a:rPr>
              <a:t>Access online courses and workshops. (ASE_1_7)</a:t>
            </a:r>
            <a:endParaRPr sz="14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Engagement Strategies for Enriching Remote Internships:</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sng" strike="noStrike" cap="none">
                <a:solidFill>
                  <a:srgbClr val="000000"/>
                </a:solidFill>
                <a:latin typeface="Times New Roman"/>
                <a:ea typeface="Times New Roman"/>
                <a:cs typeface="Times New Roman"/>
                <a:sym typeface="Times New Roman"/>
              </a:rPr>
              <a:t>Hybridization: </a:t>
            </a:r>
            <a:r>
              <a:rPr lang="ro-RO" sz="1400" b="0" i="0" u="none" strike="noStrike" cap="none">
                <a:solidFill>
                  <a:srgbClr val="000000"/>
                </a:solidFill>
                <a:latin typeface="Times New Roman"/>
                <a:ea typeface="Times New Roman"/>
                <a:cs typeface="Times New Roman"/>
                <a:sym typeface="Times New Roman"/>
              </a:rPr>
              <a:t>Maximize tech opportunities while minimizing disadvantages. (ASE_1_7)</a:t>
            </a:r>
            <a:endParaRPr sz="14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sng" strike="noStrike" cap="none">
                <a:solidFill>
                  <a:srgbClr val="000000"/>
                </a:solidFill>
                <a:latin typeface="Times New Roman"/>
                <a:ea typeface="Times New Roman"/>
                <a:cs typeface="Times New Roman"/>
                <a:sym typeface="Times New Roman"/>
              </a:rPr>
              <a:t>Balanced Task Assignment: </a:t>
            </a:r>
            <a:r>
              <a:rPr lang="ro-RO" sz="1400" b="0" i="0" u="none" strike="noStrike" cap="none">
                <a:solidFill>
                  <a:srgbClr val="000000"/>
                </a:solidFill>
                <a:latin typeface="Times New Roman"/>
                <a:ea typeface="Times New Roman"/>
                <a:cs typeface="Times New Roman"/>
                <a:sym typeface="Times New Roman"/>
              </a:rPr>
              <a:t>Mix individual and team-based tasks. (ASE_1_6)</a:t>
            </a:r>
            <a:endParaRPr sz="14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sng" strike="noStrike" cap="none">
                <a:solidFill>
                  <a:srgbClr val="000000"/>
                </a:solidFill>
                <a:latin typeface="Times New Roman"/>
                <a:ea typeface="Times New Roman"/>
                <a:cs typeface="Times New Roman"/>
                <a:sym typeface="Times New Roman"/>
              </a:rPr>
              <a:t>Clear Roadmaps: </a:t>
            </a:r>
            <a:r>
              <a:rPr lang="ro-RO" sz="1400" b="0" i="0" u="none" strike="noStrike" cap="none">
                <a:solidFill>
                  <a:srgbClr val="000000"/>
                </a:solidFill>
                <a:latin typeface="Times New Roman"/>
                <a:ea typeface="Times New Roman"/>
                <a:cs typeface="Times New Roman"/>
                <a:sym typeface="Times New Roman"/>
              </a:rPr>
              <a:t>Provide project timelines for focus. (ASE_1_3)</a:t>
            </a:r>
            <a:endParaRPr sz="14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sng" strike="noStrike" cap="none">
                <a:solidFill>
                  <a:srgbClr val="000000"/>
                </a:solidFill>
                <a:latin typeface="Times New Roman"/>
                <a:ea typeface="Times New Roman"/>
                <a:cs typeface="Times New Roman"/>
                <a:sym typeface="Times New Roman"/>
              </a:rPr>
              <a:t>Assessment Criteria: </a:t>
            </a:r>
            <a:r>
              <a:rPr lang="ro-RO" sz="1400" b="0" i="0" u="none" strike="noStrike" cap="none">
                <a:solidFill>
                  <a:srgbClr val="000000"/>
                </a:solidFill>
                <a:latin typeface="Times New Roman"/>
                <a:ea typeface="Times New Roman"/>
                <a:cs typeface="Times New Roman"/>
                <a:sym typeface="Times New Roman"/>
              </a:rPr>
              <a:t>Use criteria to assess progress. (ASE_1_4)</a:t>
            </a:r>
            <a:endParaRPr sz="14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sng" strike="noStrike" cap="none">
                <a:solidFill>
                  <a:srgbClr val="000000"/>
                </a:solidFill>
                <a:latin typeface="Times New Roman"/>
                <a:ea typeface="Times New Roman"/>
                <a:cs typeface="Times New Roman"/>
                <a:sym typeface="Times New Roman"/>
              </a:rPr>
              <a:t>Virtual Networking: </a:t>
            </a:r>
            <a:r>
              <a:rPr lang="ro-RO" sz="1400" b="0" i="0" u="none" strike="noStrike" cap="none">
                <a:solidFill>
                  <a:srgbClr val="000000"/>
                </a:solidFill>
                <a:latin typeface="Times New Roman"/>
                <a:ea typeface="Times New Roman"/>
                <a:cs typeface="Times New Roman"/>
                <a:sym typeface="Times New Roman"/>
              </a:rPr>
              <a:t>Connect with professionals online. (ASE_1_5)</a:t>
            </a:r>
            <a:endParaRPr sz="14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sng" strike="noStrike" cap="none">
                <a:solidFill>
                  <a:srgbClr val="000000"/>
                </a:solidFill>
                <a:latin typeface="Times New Roman"/>
                <a:ea typeface="Times New Roman"/>
                <a:cs typeface="Times New Roman"/>
                <a:sym typeface="Times New Roman"/>
              </a:rPr>
              <a:t>Practical Experience: </a:t>
            </a:r>
            <a:r>
              <a:rPr lang="ro-RO" sz="1400" b="0" i="0" u="none" strike="noStrike" cap="none">
                <a:solidFill>
                  <a:srgbClr val="000000"/>
                </a:solidFill>
                <a:latin typeface="Times New Roman"/>
                <a:ea typeface="Times New Roman"/>
                <a:cs typeface="Times New Roman"/>
                <a:sym typeface="Times New Roman"/>
              </a:rPr>
              <a:t>Use simulations for real-world skills. (ASE_1_6)</a:t>
            </a:r>
            <a:endParaRPr sz="14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sng" strike="noStrike" cap="none">
                <a:solidFill>
                  <a:srgbClr val="000000"/>
                </a:solidFill>
                <a:latin typeface="Times New Roman"/>
                <a:ea typeface="Times New Roman"/>
                <a:cs typeface="Times New Roman"/>
                <a:sym typeface="Times New Roman"/>
              </a:rPr>
              <a:t>Guest Lectures and Industry Insights: </a:t>
            </a:r>
            <a:r>
              <a:rPr lang="ro-RO" sz="1400" b="0" i="0" u="none" strike="noStrike" cap="none">
                <a:solidFill>
                  <a:srgbClr val="000000"/>
                </a:solidFill>
                <a:latin typeface="Times New Roman"/>
                <a:ea typeface="Times New Roman"/>
                <a:cs typeface="Times New Roman"/>
                <a:sym typeface="Times New Roman"/>
              </a:rPr>
              <a:t>Invite experts for insights. (ASE_1_8)</a:t>
            </a:r>
            <a:endParaRPr sz="14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Conclusion:</a:t>
            </a:r>
            <a:endParaRPr sz="1600" b="0" i="0" u="none" strike="noStrike" cap="none">
              <a:solidFill>
                <a:srgbClr val="000000"/>
              </a:solidFill>
              <a:latin typeface="Times New Roman"/>
              <a:ea typeface="Times New Roman"/>
              <a:cs typeface="Times New Roman"/>
              <a:sym typeface="Times New Roman"/>
            </a:endParaRPr>
          </a:p>
          <a:p>
            <a:pPr marL="0" marR="0" lvl="0" indent="0" algn="just" rtl="0">
              <a:lnSpc>
                <a:spcPct val="107000"/>
              </a:lnSpc>
              <a:spcBef>
                <a:spcPts val="800"/>
              </a:spcBef>
              <a:spcAft>
                <a:spcPts val="0"/>
              </a:spcAft>
              <a:buClr>
                <a:srgbClr val="000000"/>
              </a:buClr>
              <a:buSzPts val="1600"/>
              <a:buFont typeface="Times New Roman"/>
              <a:buNone/>
            </a:pPr>
            <a:r>
              <a:rPr lang="ro-RO" sz="1600" b="0" i="0" u="none" strike="noStrike" cap="none">
                <a:solidFill>
                  <a:srgbClr val="000000"/>
                </a:solidFill>
                <a:latin typeface="Times New Roman"/>
                <a:ea typeface="Times New Roman"/>
                <a:cs typeface="Times New Roman"/>
                <a:sym typeface="Times New Roman"/>
              </a:rPr>
              <a:t>Remote internships offer diverse opportunities for skill development, networking, and learning when supported by effective engagement strategies.</a:t>
            </a:r>
            <a:endParaRPr sz="16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6"/>
          <p:cNvSpPr txBox="1"/>
          <p:nvPr/>
        </p:nvSpPr>
        <p:spPr>
          <a:xfrm>
            <a:off x="0" y="29497"/>
            <a:ext cx="12192000" cy="6257290"/>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Clr>
                <a:srgbClr val="000000"/>
              </a:buClr>
              <a:buSzPts val="1800"/>
              <a:buFont typeface="Times New Roman"/>
              <a:buNone/>
            </a:pPr>
            <a:r>
              <a:rPr lang="ro-RO" sz="1800" b="1" i="0" u="sng" strike="noStrike" cap="none">
                <a:solidFill>
                  <a:srgbClr val="000000"/>
                </a:solidFill>
                <a:latin typeface="Times New Roman"/>
                <a:ea typeface="Times New Roman"/>
                <a:cs typeface="Times New Roman"/>
                <a:sym typeface="Times New Roman"/>
              </a:rPr>
              <a:t>ADVANTAGES OF REMOTE INTERNSHIPS</a:t>
            </a:r>
            <a:endParaRPr sz="1800" b="0" i="0" u="sng"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800"/>
              <a:buFont typeface="Calibri"/>
              <a:buNone/>
            </a:pPr>
            <a:endParaRPr sz="1800" b="0" i="1"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800"/>
              <a:buFont typeface="Times New Roman"/>
              <a:buNone/>
            </a:pPr>
            <a:r>
              <a:rPr lang="ro-RO" sz="1800" b="0" i="1" u="none" strike="noStrike" cap="none">
                <a:solidFill>
                  <a:srgbClr val="000000"/>
                </a:solidFill>
                <a:latin typeface="Times New Roman"/>
                <a:ea typeface="Times New Roman"/>
                <a:cs typeface="Times New Roman"/>
                <a:sym typeface="Times New Roman"/>
              </a:rPr>
              <a:t>Remote internships provide significant advantages, aligning with the evolving educational landscape.</a:t>
            </a:r>
            <a:endParaRPr sz="18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800"/>
              <a:buFont typeface="Times New Roman"/>
              <a:buNone/>
            </a:pPr>
            <a:r>
              <a:rPr lang="ro-RO" sz="1800" b="1" i="0" u="none" strike="noStrike" cap="none">
                <a:solidFill>
                  <a:srgbClr val="000000"/>
                </a:solidFill>
                <a:latin typeface="Times New Roman"/>
                <a:ea typeface="Times New Roman"/>
                <a:cs typeface="Times New Roman"/>
                <a:sym typeface="Times New Roman"/>
              </a:rPr>
              <a:t>Advantages of Remote Internships:</a:t>
            </a:r>
            <a:endParaRPr sz="18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800" b="1" i="0" u="none" strike="noStrike" cap="none">
                <a:solidFill>
                  <a:srgbClr val="000000"/>
                </a:solidFill>
                <a:latin typeface="Times New Roman"/>
                <a:ea typeface="Times New Roman"/>
                <a:cs typeface="Times New Roman"/>
                <a:sym typeface="Times New Roman"/>
              </a:rPr>
              <a:t>Pedagogical Shift</a:t>
            </a:r>
            <a:r>
              <a:rPr lang="ro-RO" sz="1800" b="0" i="0" u="none" strike="noStrike" cap="none">
                <a:solidFill>
                  <a:srgbClr val="000000"/>
                </a:solidFill>
                <a:latin typeface="Times New Roman"/>
                <a:ea typeface="Times New Roman"/>
                <a:cs typeface="Times New Roman"/>
                <a:sym typeface="Times New Roman"/>
              </a:rPr>
              <a:t>: Recognition of online practices' educational value. (ASE_1_7)</a:t>
            </a:r>
            <a:endParaRPr sz="18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800" b="1" i="0" u="none" strike="noStrike" cap="none">
                <a:solidFill>
                  <a:srgbClr val="000000"/>
                </a:solidFill>
                <a:latin typeface="Times New Roman"/>
                <a:ea typeface="Times New Roman"/>
                <a:cs typeface="Times New Roman"/>
                <a:sym typeface="Times New Roman"/>
              </a:rPr>
              <a:t>Flexibility</a:t>
            </a:r>
            <a:r>
              <a:rPr lang="ro-RO" sz="1800" b="0" i="0" u="none" strike="noStrike" cap="none">
                <a:solidFill>
                  <a:srgbClr val="000000"/>
                </a:solidFill>
                <a:latin typeface="Times New Roman"/>
                <a:ea typeface="Times New Roman"/>
                <a:cs typeface="Times New Roman"/>
                <a:sym typeface="Times New Roman"/>
              </a:rPr>
              <a:t>: Work from anywhere. (ASE_1_2)</a:t>
            </a:r>
            <a:endParaRPr sz="18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800" b="1" i="0" u="none" strike="noStrike" cap="none">
                <a:solidFill>
                  <a:srgbClr val="000000"/>
                </a:solidFill>
                <a:latin typeface="Times New Roman"/>
                <a:ea typeface="Times New Roman"/>
                <a:cs typeface="Times New Roman"/>
                <a:sym typeface="Times New Roman"/>
              </a:rPr>
              <a:t>Digital Skills Development</a:t>
            </a:r>
            <a:r>
              <a:rPr lang="ro-RO" sz="1800" b="0" i="0" u="none" strike="noStrike" cap="none">
                <a:solidFill>
                  <a:srgbClr val="000000"/>
                </a:solidFill>
                <a:latin typeface="Times New Roman"/>
                <a:ea typeface="Times New Roman"/>
                <a:cs typeface="Times New Roman"/>
                <a:sym typeface="Times New Roman"/>
              </a:rPr>
              <a:t>: In-demand digital skills. (ASE_1_2)</a:t>
            </a:r>
            <a:endParaRPr sz="18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800" b="1" i="0" u="none" strike="noStrike" cap="none">
                <a:solidFill>
                  <a:srgbClr val="000000"/>
                </a:solidFill>
                <a:latin typeface="Times New Roman"/>
                <a:ea typeface="Times New Roman"/>
                <a:cs typeface="Times New Roman"/>
                <a:sym typeface="Times New Roman"/>
              </a:rPr>
              <a:t>Increased Accessibility</a:t>
            </a:r>
            <a:r>
              <a:rPr lang="ro-RO" sz="1800" b="0" i="0" u="none" strike="noStrike" cap="none">
                <a:solidFill>
                  <a:srgbClr val="000000"/>
                </a:solidFill>
                <a:latin typeface="Times New Roman"/>
                <a:ea typeface="Times New Roman"/>
                <a:cs typeface="Times New Roman"/>
                <a:sym typeface="Times New Roman"/>
              </a:rPr>
              <a:t>: Broad student participation regardless of location. (ASE_1_9)</a:t>
            </a:r>
            <a:endParaRPr sz="18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800" b="1" i="0" u="none" strike="noStrike" cap="none">
                <a:solidFill>
                  <a:srgbClr val="000000"/>
                </a:solidFill>
                <a:latin typeface="Times New Roman"/>
                <a:ea typeface="Times New Roman"/>
                <a:cs typeface="Times New Roman"/>
                <a:sym typeface="Times New Roman"/>
              </a:rPr>
              <a:t>Adaptation to Technology</a:t>
            </a:r>
            <a:r>
              <a:rPr lang="ro-RO" sz="1800" b="0" i="0" u="none" strike="noStrike" cap="none">
                <a:solidFill>
                  <a:srgbClr val="000000"/>
                </a:solidFill>
                <a:latin typeface="Times New Roman"/>
                <a:ea typeface="Times New Roman"/>
                <a:cs typeface="Times New Roman"/>
                <a:sym typeface="Times New Roman"/>
              </a:rPr>
              <a:t>: Preparing students for irreversible tech trends. (ASE_1_7)</a:t>
            </a:r>
            <a:endParaRPr sz="18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800" b="1" i="0" u="none" strike="noStrike" cap="none">
                <a:solidFill>
                  <a:srgbClr val="000000"/>
                </a:solidFill>
                <a:latin typeface="Times New Roman"/>
                <a:ea typeface="Times New Roman"/>
                <a:cs typeface="Times New Roman"/>
                <a:sym typeface="Times New Roman"/>
              </a:rPr>
              <a:t>Diverse Tasks</a:t>
            </a:r>
            <a:r>
              <a:rPr lang="ro-RO" sz="1800" b="0" i="0" u="none" strike="noStrike" cap="none">
                <a:solidFill>
                  <a:srgbClr val="000000"/>
                </a:solidFill>
                <a:latin typeface="Times New Roman"/>
                <a:ea typeface="Times New Roman"/>
                <a:cs typeface="Times New Roman"/>
                <a:sym typeface="Times New Roman"/>
              </a:rPr>
              <a:t>: Various tasks, from databases to digital applications. (ASE_1_6)</a:t>
            </a:r>
            <a:endParaRPr sz="18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800" b="1" i="0" u="none" strike="noStrike" cap="none">
                <a:solidFill>
                  <a:srgbClr val="000000"/>
                </a:solidFill>
                <a:latin typeface="Times New Roman"/>
                <a:ea typeface="Times New Roman"/>
                <a:cs typeface="Times New Roman"/>
                <a:sym typeface="Times New Roman"/>
              </a:rPr>
              <a:t>Hybrid Approach</a:t>
            </a:r>
            <a:r>
              <a:rPr lang="ro-RO" sz="1800" b="0" i="0" u="none" strike="noStrike" cap="none">
                <a:solidFill>
                  <a:srgbClr val="000000"/>
                </a:solidFill>
                <a:latin typeface="Times New Roman"/>
                <a:ea typeface="Times New Roman"/>
                <a:cs typeface="Times New Roman"/>
                <a:sym typeface="Times New Roman"/>
              </a:rPr>
              <a:t>: Combining physical and online components for the future. (ASE_1_6)</a:t>
            </a:r>
            <a:endParaRPr sz="18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800"/>
              <a:buFont typeface="Calibri"/>
              <a:buNone/>
            </a:pPr>
            <a:endParaRPr sz="1800" b="1"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800"/>
              <a:buFont typeface="Calibri"/>
              <a:buNone/>
            </a:pPr>
            <a:endParaRPr sz="1800" b="1"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800"/>
              <a:buFont typeface="Times New Roman"/>
              <a:buNone/>
            </a:pPr>
            <a:r>
              <a:rPr lang="ro-RO" sz="1800" b="1" i="0" u="none" strike="noStrike" cap="none">
                <a:solidFill>
                  <a:srgbClr val="000000"/>
                </a:solidFill>
                <a:latin typeface="Times New Roman"/>
                <a:ea typeface="Times New Roman"/>
                <a:cs typeface="Times New Roman"/>
                <a:sym typeface="Times New Roman"/>
              </a:rPr>
              <a:t>Conclusion:</a:t>
            </a:r>
            <a:endParaRPr sz="1800" b="0" i="0" u="none" strike="noStrike" cap="none">
              <a:solidFill>
                <a:srgbClr val="000000"/>
              </a:solidFill>
              <a:latin typeface="Times New Roman"/>
              <a:ea typeface="Times New Roman"/>
              <a:cs typeface="Times New Roman"/>
              <a:sym typeface="Times New Roman"/>
            </a:endParaRPr>
          </a:p>
          <a:p>
            <a:pPr marL="0" marR="0" lvl="0" indent="0" algn="just" rtl="0">
              <a:lnSpc>
                <a:spcPct val="107000"/>
              </a:lnSpc>
              <a:spcBef>
                <a:spcPts val="800"/>
              </a:spcBef>
              <a:spcAft>
                <a:spcPts val="0"/>
              </a:spcAft>
              <a:buClr>
                <a:srgbClr val="000000"/>
              </a:buClr>
              <a:buSzPts val="1600"/>
              <a:buFont typeface="Times New Roman"/>
              <a:buNone/>
            </a:pPr>
            <a:r>
              <a:rPr lang="ro-RO" sz="1600" b="0" i="0" u="none" strike="noStrike" cap="none">
                <a:solidFill>
                  <a:srgbClr val="000000"/>
                </a:solidFill>
                <a:latin typeface="Times New Roman"/>
                <a:ea typeface="Times New Roman"/>
                <a:cs typeface="Times New Roman"/>
                <a:sym typeface="Times New Roman"/>
              </a:rPr>
              <a:t>Remote internships offer flexibility, skill development, and accessibility, shaping a dynamic blend of physical and online internship experiences in modern education.</a:t>
            </a:r>
            <a:endParaRPr sz="16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7"/>
          <p:cNvSpPr txBox="1"/>
          <p:nvPr/>
        </p:nvSpPr>
        <p:spPr>
          <a:xfrm>
            <a:off x="0" y="0"/>
            <a:ext cx="12192000" cy="6250494"/>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Clr>
                <a:srgbClr val="000000"/>
              </a:buClr>
              <a:buSzPts val="1800"/>
              <a:buFont typeface="Times New Roman"/>
              <a:buNone/>
            </a:pPr>
            <a:r>
              <a:rPr lang="ro-RO" sz="1800" b="1" i="0" u="sng" strike="noStrike" cap="none">
                <a:solidFill>
                  <a:srgbClr val="000000"/>
                </a:solidFill>
                <a:latin typeface="Times New Roman"/>
                <a:ea typeface="Times New Roman"/>
                <a:cs typeface="Times New Roman"/>
                <a:sym typeface="Times New Roman"/>
              </a:rPr>
              <a:t>DISADVANTAGES OF REMOTE INTERNSHIPS</a:t>
            </a:r>
            <a:endParaRPr sz="1800" b="0" i="0" u="sng"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800"/>
              <a:buFont typeface="Calibri"/>
              <a:buNone/>
            </a:pPr>
            <a:endParaRPr sz="1800" b="1" i="1"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800"/>
              <a:buFont typeface="Times New Roman"/>
              <a:buNone/>
            </a:pPr>
            <a:r>
              <a:rPr lang="ro-RO" sz="1800" b="0" i="1" u="none" strike="noStrike" cap="none">
                <a:solidFill>
                  <a:srgbClr val="000000"/>
                </a:solidFill>
                <a:latin typeface="Times New Roman"/>
                <a:ea typeface="Times New Roman"/>
                <a:cs typeface="Times New Roman"/>
                <a:sym typeface="Times New Roman"/>
              </a:rPr>
              <a:t>Highlighted challenges in remote internships can be addressed through proactive efforts.</a:t>
            </a:r>
            <a:endParaRPr sz="18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800"/>
              <a:buFont typeface="Times New Roman"/>
              <a:buNone/>
            </a:pPr>
            <a:r>
              <a:rPr lang="ro-RO" sz="1800" b="1" i="0" u="none" strike="noStrike" cap="none">
                <a:solidFill>
                  <a:srgbClr val="000000"/>
                </a:solidFill>
                <a:latin typeface="Times New Roman"/>
                <a:ea typeface="Times New Roman"/>
                <a:cs typeface="Times New Roman"/>
                <a:sym typeface="Times New Roman"/>
              </a:rPr>
              <a:t>Disadvantages of Remote Internships:</a:t>
            </a:r>
            <a:endParaRPr sz="18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800" b="1" i="0" u="none" strike="noStrike" cap="none">
                <a:solidFill>
                  <a:srgbClr val="000000"/>
                </a:solidFill>
                <a:latin typeface="Times New Roman"/>
                <a:ea typeface="Times New Roman"/>
                <a:cs typeface="Times New Roman"/>
                <a:sym typeface="Times New Roman"/>
              </a:rPr>
              <a:t>Reduced Social Interaction: </a:t>
            </a:r>
            <a:r>
              <a:rPr lang="ro-RO" sz="1800" b="0" i="0" u="none" strike="noStrike" cap="none">
                <a:solidFill>
                  <a:srgbClr val="000000"/>
                </a:solidFill>
                <a:latin typeface="Times New Roman"/>
                <a:ea typeface="Times New Roman"/>
                <a:cs typeface="Times New Roman"/>
                <a:sym typeface="Times New Roman"/>
              </a:rPr>
              <a:t>Limited face-to-face interaction among students. (ASE_1_7)</a:t>
            </a:r>
            <a:endParaRPr sz="18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800" b="1" i="0" u="none" strike="noStrike" cap="none">
                <a:solidFill>
                  <a:srgbClr val="000000"/>
                </a:solidFill>
                <a:latin typeface="Times New Roman"/>
                <a:ea typeface="Times New Roman"/>
                <a:cs typeface="Times New Roman"/>
                <a:sym typeface="Times New Roman"/>
              </a:rPr>
              <a:t>Technological Distractions: </a:t>
            </a:r>
            <a:r>
              <a:rPr lang="ro-RO" sz="1800" b="0" i="0" u="none" strike="noStrike" cap="none">
                <a:solidFill>
                  <a:srgbClr val="000000"/>
                </a:solidFill>
                <a:latin typeface="Times New Roman"/>
                <a:ea typeface="Times New Roman"/>
                <a:cs typeface="Times New Roman"/>
                <a:sym typeface="Times New Roman"/>
              </a:rPr>
              <a:t>Potential overuse of devices affecting interpersonal interactions. (ASE_1_7)</a:t>
            </a:r>
            <a:endParaRPr sz="18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800" b="1" i="0" u="none" strike="noStrike" cap="none">
                <a:solidFill>
                  <a:srgbClr val="000000"/>
                </a:solidFill>
                <a:latin typeface="Times New Roman"/>
                <a:ea typeface="Times New Roman"/>
                <a:cs typeface="Times New Roman"/>
                <a:sym typeface="Times New Roman"/>
              </a:rPr>
              <a:t>Isolation and Individualization: </a:t>
            </a:r>
            <a:r>
              <a:rPr lang="ro-RO" sz="1800" b="0" i="0" u="none" strike="noStrike" cap="none">
                <a:solidFill>
                  <a:srgbClr val="000000"/>
                </a:solidFill>
                <a:latin typeface="Times New Roman"/>
                <a:ea typeface="Times New Roman"/>
                <a:cs typeface="Times New Roman"/>
                <a:sym typeface="Times New Roman"/>
              </a:rPr>
              <a:t>Risk of individuals isolating themselves due to technology's ease and speed. (ASE_1_7)</a:t>
            </a:r>
            <a:endParaRPr sz="18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800"/>
              <a:buFont typeface="Times New Roman"/>
              <a:buNone/>
            </a:pPr>
            <a:r>
              <a:rPr lang="ro-RO" sz="1800" b="1" i="0" u="none" strike="noStrike" cap="none">
                <a:solidFill>
                  <a:srgbClr val="000000"/>
                </a:solidFill>
                <a:latin typeface="Times New Roman"/>
                <a:ea typeface="Times New Roman"/>
                <a:cs typeface="Times New Roman"/>
                <a:sym typeface="Times New Roman"/>
              </a:rPr>
              <a:t>Mitigation Strategies:</a:t>
            </a:r>
            <a:endParaRPr sz="18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800" b="1" i="0" u="none" strike="noStrike" cap="none">
                <a:solidFill>
                  <a:srgbClr val="000000"/>
                </a:solidFill>
                <a:latin typeface="Times New Roman"/>
                <a:ea typeface="Times New Roman"/>
                <a:cs typeface="Times New Roman"/>
                <a:sym typeface="Times New Roman"/>
              </a:rPr>
              <a:t>Promote Virtual Collaboration: </a:t>
            </a:r>
            <a:r>
              <a:rPr lang="ro-RO" sz="1800" b="0" i="0" u="none" strike="noStrike" cap="none">
                <a:solidFill>
                  <a:srgbClr val="000000"/>
                </a:solidFill>
                <a:latin typeface="Times New Roman"/>
                <a:ea typeface="Times New Roman"/>
                <a:cs typeface="Times New Roman"/>
                <a:sym typeface="Times New Roman"/>
              </a:rPr>
              <a:t>Encourage regular online meetings and group projects to maintain social interaction.</a:t>
            </a:r>
            <a:endParaRPr sz="18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800" b="1" i="0" u="none" strike="noStrike" cap="none">
                <a:solidFill>
                  <a:srgbClr val="000000"/>
                </a:solidFill>
                <a:latin typeface="Times New Roman"/>
                <a:ea typeface="Times New Roman"/>
                <a:cs typeface="Times New Roman"/>
                <a:sym typeface="Times New Roman"/>
              </a:rPr>
              <a:t>Digital Etiquette: </a:t>
            </a:r>
            <a:r>
              <a:rPr lang="ro-RO" sz="1800" b="0" i="0" u="none" strike="noStrike" cap="none">
                <a:solidFill>
                  <a:srgbClr val="000000"/>
                </a:solidFill>
                <a:latin typeface="Times New Roman"/>
                <a:ea typeface="Times New Roman"/>
                <a:cs typeface="Times New Roman"/>
                <a:sym typeface="Times New Roman"/>
              </a:rPr>
              <a:t>Set guidelines for responsible technology use during work hours.</a:t>
            </a:r>
            <a:endParaRPr sz="18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800" b="1" i="0" u="none" strike="noStrike" cap="none">
                <a:solidFill>
                  <a:srgbClr val="000000"/>
                </a:solidFill>
                <a:latin typeface="Times New Roman"/>
                <a:ea typeface="Times New Roman"/>
                <a:cs typeface="Times New Roman"/>
                <a:sym typeface="Times New Roman"/>
              </a:rPr>
              <a:t>Virtual Team Building: </a:t>
            </a:r>
            <a:r>
              <a:rPr lang="ro-RO" sz="1800" b="0" i="0" u="none" strike="noStrike" cap="none">
                <a:solidFill>
                  <a:srgbClr val="000000"/>
                </a:solidFill>
                <a:latin typeface="Times New Roman"/>
                <a:ea typeface="Times New Roman"/>
                <a:cs typeface="Times New Roman"/>
                <a:sym typeface="Times New Roman"/>
              </a:rPr>
              <a:t>Organize online social events to strengthen intern bonds.</a:t>
            </a:r>
            <a:endParaRPr sz="18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800" b="1" i="0" u="none" strike="noStrike" cap="none">
                <a:solidFill>
                  <a:srgbClr val="000000"/>
                </a:solidFill>
                <a:latin typeface="Times New Roman"/>
                <a:ea typeface="Times New Roman"/>
                <a:cs typeface="Times New Roman"/>
                <a:sym typeface="Times New Roman"/>
              </a:rPr>
              <a:t>Mentorship and Support: </a:t>
            </a:r>
            <a:r>
              <a:rPr lang="ro-RO" sz="1800" b="0" i="0" u="none" strike="noStrike" cap="none">
                <a:solidFill>
                  <a:srgbClr val="000000"/>
                </a:solidFill>
                <a:latin typeface="Times New Roman"/>
                <a:ea typeface="Times New Roman"/>
                <a:cs typeface="Times New Roman"/>
                <a:sym typeface="Times New Roman"/>
              </a:rPr>
              <a:t>Establish mentorship programs to provide guidance and enhance intern engagement.</a:t>
            </a:r>
            <a:endParaRPr sz="18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800"/>
              <a:buFont typeface="Calibri"/>
              <a:buNone/>
            </a:pPr>
            <a:endParaRPr sz="1800" b="1"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800"/>
              <a:buFont typeface="Times New Roman"/>
              <a:buNone/>
            </a:pPr>
            <a:r>
              <a:rPr lang="ro-RO" sz="1800" b="1" i="0" u="none" strike="noStrike" cap="none">
                <a:solidFill>
                  <a:srgbClr val="000000"/>
                </a:solidFill>
                <a:latin typeface="Times New Roman"/>
                <a:ea typeface="Times New Roman"/>
                <a:cs typeface="Times New Roman"/>
                <a:sym typeface="Times New Roman"/>
              </a:rPr>
              <a:t>Conclusion:</a:t>
            </a:r>
            <a:endParaRPr sz="18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800"/>
              <a:buFont typeface="Times New Roman"/>
              <a:buNone/>
            </a:pPr>
            <a:r>
              <a:rPr lang="ro-RO" sz="1800" b="0" i="0" u="none" strike="noStrike" cap="none">
                <a:solidFill>
                  <a:srgbClr val="000000"/>
                </a:solidFill>
                <a:latin typeface="Times New Roman"/>
                <a:ea typeface="Times New Roman"/>
                <a:cs typeface="Times New Roman"/>
                <a:sym typeface="Times New Roman"/>
              </a:rPr>
              <a:t>Proactive measures can foster collaboration and engagement in remote internships, addressing challenges related to social interaction and technological distractions.</a:t>
            </a:r>
            <a:endParaRPr sz="18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8"/>
          <p:cNvSpPr txBox="1"/>
          <p:nvPr/>
        </p:nvSpPr>
        <p:spPr>
          <a:xfrm>
            <a:off x="0" y="0"/>
            <a:ext cx="12192000" cy="6092437"/>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Clr>
                <a:srgbClr val="000000"/>
              </a:buClr>
              <a:buSzPts val="1600"/>
              <a:buFont typeface="Times New Roman"/>
              <a:buNone/>
            </a:pPr>
            <a:r>
              <a:rPr lang="ro-RO" sz="1600" b="1" i="0" u="sng" strike="noStrike" cap="none">
                <a:solidFill>
                  <a:srgbClr val="000000"/>
                </a:solidFill>
                <a:latin typeface="Times New Roman"/>
                <a:ea typeface="Times New Roman"/>
                <a:cs typeface="Times New Roman"/>
                <a:sym typeface="Times New Roman"/>
              </a:rPr>
              <a:t>CHALLENGES OF REMOTE INTERNSHIPS</a:t>
            </a:r>
            <a:endParaRPr sz="1600" b="0" i="0" u="sng"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Calibri"/>
              <a:buNone/>
            </a:pPr>
            <a:endParaRPr sz="1600" b="1" i="1"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0" i="1" u="none" strike="noStrike" cap="none">
                <a:solidFill>
                  <a:srgbClr val="000000"/>
                </a:solidFill>
                <a:latin typeface="Times New Roman"/>
                <a:ea typeface="Times New Roman"/>
                <a:cs typeface="Times New Roman"/>
                <a:sym typeface="Times New Roman"/>
              </a:rPr>
              <a:t>Challenges in remote internships can be overcome with strategic measures.</a:t>
            </a:r>
            <a:endParaRPr sz="1600" b="0" i="1"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Challenges of Remote Internships:</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Self-Discipline and Proactivity: </a:t>
            </a:r>
            <a:r>
              <a:rPr lang="ro-RO" sz="1600" b="0" i="0" u="none" strike="noStrike" cap="none">
                <a:solidFill>
                  <a:srgbClr val="000000"/>
                </a:solidFill>
                <a:latin typeface="Times New Roman"/>
                <a:ea typeface="Times New Roman"/>
                <a:cs typeface="Times New Roman"/>
                <a:sym typeface="Times New Roman"/>
              </a:rPr>
              <a:t>Students must be self-disciplined and proactive in remote learning. (ASE_1_8)</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Program Adaptation: </a:t>
            </a:r>
            <a:r>
              <a:rPr lang="ro-RO" sz="1600" b="0" i="0" u="none" strike="noStrike" cap="none">
                <a:solidFill>
                  <a:srgbClr val="000000"/>
                </a:solidFill>
                <a:latin typeface="Times New Roman"/>
                <a:ea typeface="Times New Roman"/>
                <a:cs typeface="Times New Roman"/>
                <a:sym typeface="Times New Roman"/>
              </a:rPr>
              <a:t>Internship programs need adaptation to optimize remote work benefits. (ASE_1_8)</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Limited In-Person Interaction: </a:t>
            </a:r>
            <a:r>
              <a:rPr lang="ro-RO" sz="1600" b="0" i="0" u="none" strike="noStrike" cap="none">
                <a:solidFill>
                  <a:srgbClr val="000000"/>
                </a:solidFill>
                <a:latin typeface="Times New Roman"/>
                <a:ea typeface="Times New Roman"/>
                <a:cs typeface="Times New Roman"/>
                <a:sym typeface="Times New Roman"/>
              </a:rPr>
              <a:t>Remote internships may lack in-person networking. (ASE_1_2)</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Field Suitability: </a:t>
            </a:r>
            <a:r>
              <a:rPr lang="ro-RO" sz="1600" b="0" i="0" u="none" strike="noStrike" cap="none">
                <a:solidFill>
                  <a:srgbClr val="000000"/>
                </a:solidFill>
                <a:latin typeface="Times New Roman"/>
                <a:ea typeface="Times New Roman"/>
                <a:cs typeface="Times New Roman"/>
                <a:sym typeface="Times New Roman"/>
              </a:rPr>
              <a:t>Some fields may find face-to-face internships more suitable. (ASE_1_3)</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Immediate Feedback: </a:t>
            </a:r>
            <a:r>
              <a:rPr lang="ro-RO" sz="1600" b="0" i="0" u="none" strike="noStrike" cap="none">
                <a:solidFill>
                  <a:srgbClr val="000000"/>
                </a:solidFill>
                <a:latin typeface="Times New Roman"/>
                <a:ea typeface="Times New Roman"/>
                <a:cs typeface="Times New Roman"/>
                <a:sym typeface="Times New Roman"/>
              </a:rPr>
              <a:t>Face-to-face internships offer immediate feedback for skill development. (ASE_1_4)</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Mitigation Strategies:</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Guidance and Support: </a:t>
            </a:r>
            <a:r>
              <a:rPr lang="ro-RO" sz="1600" b="0" i="0" u="none" strike="noStrike" cap="none">
                <a:solidFill>
                  <a:srgbClr val="000000"/>
                </a:solidFill>
                <a:latin typeface="Times New Roman"/>
                <a:ea typeface="Times New Roman"/>
                <a:cs typeface="Times New Roman"/>
                <a:sym typeface="Times New Roman"/>
              </a:rPr>
              <a:t>Provide mentorship and support from supervisors and mentors. (ASE_1_2)</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Adaptive Programs: </a:t>
            </a:r>
            <a:r>
              <a:rPr lang="ro-RO" sz="1600" b="0" i="0" u="none" strike="noStrike" cap="none">
                <a:solidFill>
                  <a:srgbClr val="000000"/>
                </a:solidFill>
                <a:latin typeface="Times New Roman"/>
                <a:ea typeface="Times New Roman"/>
                <a:cs typeface="Times New Roman"/>
                <a:sym typeface="Times New Roman"/>
              </a:rPr>
              <a:t>Adapt internships for remote settings while maintaining educational value. (ASE_1_8)</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Integration of Practical Experiences: </a:t>
            </a:r>
            <a:r>
              <a:rPr lang="ro-RO" sz="1600" b="0" i="0" u="none" strike="noStrike" cap="none">
                <a:solidFill>
                  <a:srgbClr val="000000"/>
                </a:solidFill>
                <a:latin typeface="Times New Roman"/>
                <a:ea typeface="Times New Roman"/>
                <a:cs typeface="Times New Roman"/>
                <a:sym typeface="Times New Roman"/>
              </a:rPr>
              <a:t>Incorporate industry experiences to bridge theory and practice. (ASE_1_8)</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Measure Growth: </a:t>
            </a:r>
            <a:r>
              <a:rPr lang="ro-RO" sz="1600" b="0" i="0" u="none" strike="noStrike" cap="none">
                <a:solidFill>
                  <a:srgbClr val="000000"/>
                </a:solidFill>
                <a:latin typeface="Times New Roman"/>
                <a:ea typeface="Times New Roman"/>
                <a:cs typeface="Times New Roman"/>
                <a:sym typeface="Times New Roman"/>
              </a:rPr>
              <a:t>Evaluate interns' personal and professional growth, considering adaptability and resilience. (ASE_1_9)</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Conclusion:</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0" i="0" u="none" strike="noStrike" cap="none">
                <a:solidFill>
                  <a:srgbClr val="000000"/>
                </a:solidFill>
                <a:latin typeface="Times New Roman"/>
                <a:ea typeface="Times New Roman"/>
                <a:cs typeface="Times New Roman"/>
                <a:sym typeface="Times New Roman"/>
              </a:rPr>
              <a:t>Strategic measures can overcome challenges in remote internships, ensuring students gain valuable experiences and skills in a remote work environment.</a:t>
            </a:r>
            <a:endParaRPr sz="16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9"/>
          <p:cNvSpPr txBox="1"/>
          <p:nvPr/>
        </p:nvSpPr>
        <p:spPr>
          <a:xfrm>
            <a:off x="0" y="0"/>
            <a:ext cx="12192000" cy="6195029"/>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Clr>
                <a:srgbClr val="000000"/>
              </a:buClr>
              <a:buSzPts val="1600"/>
              <a:buFont typeface="Times New Roman"/>
              <a:buNone/>
            </a:pPr>
            <a:r>
              <a:rPr lang="ro-RO" sz="1600" b="1" i="0" u="sng" strike="noStrike" cap="none">
                <a:solidFill>
                  <a:srgbClr val="000000"/>
                </a:solidFill>
                <a:latin typeface="Times New Roman"/>
                <a:ea typeface="Times New Roman"/>
                <a:cs typeface="Times New Roman"/>
                <a:sym typeface="Times New Roman"/>
              </a:rPr>
              <a:t>LEARNING OUTCOMES IN REMOTE INTERNSHIPS</a:t>
            </a:r>
            <a:endParaRPr sz="1600" b="0" i="0" u="sng"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Calibri"/>
              <a:buNone/>
            </a:pPr>
            <a:endParaRPr sz="1600" b="0" i="1"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0" i="1" u="none" strike="noStrike" cap="none">
                <a:solidFill>
                  <a:srgbClr val="000000"/>
                </a:solidFill>
                <a:latin typeface="Times New Roman"/>
                <a:ea typeface="Times New Roman"/>
                <a:cs typeface="Times New Roman"/>
                <a:sym typeface="Times New Roman"/>
              </a:rPr>
              <a:t>Remote internships have clear learning outcome expectations.</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Expectations of Learning Outcomes:</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Achieving Objectives</a:t>
            </a:r>
            <a:r>
              <a:rPr lang="ro-RO" sz="1600" b="0" i="0" u="none" strike="noStrike" cap="none">
                <a:solidFill>
                  <a:srgbClr val="000000"/>
                </a:solidFill>
                <a:latin typeface="Times New Roman"/>
                <a:ea typeface="Times New Roman"/>
                <a:cs typeface="Times New Roman"/>
                <a:sym typeface="Times New Roman"/>
              </a:rPr>
              <a:t>: Interns work towards specific learning objectives. (ASE_1_4)</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High-Quality Work</a:t>
            </a:r>
            <a:r>
              <a:rPr lang="ro-RO" sz="1600" b="0" i="0" u="none" strike="noStrike" cap="none">
                <a:solidFill>
                  <a:srgbClr val="000000"/>
                </a:solidFill>
                <a:latin typeface="Times New Roman"/>
                <a:ea typeface="Times New Roman"/>
                <a:cs typeface="Times New Roman"/>
                <a:sym typeface="Times New Roman"/>
              </a:rPr>
              <a:t>: Delivering industry-standard, high-quality work.</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Meeting Deadlines</a:t>
            </a:r>
            <a:r>
              <a:rPr lang="ro-RO" sz="1600" b="0" i="0" u="none" strike="noStrike" cap="none">
                <a:solidFill>
                  <a:srgbClr val="000000"/>
                </a:solidFill>
                <a:latin typeface="Times New Roman"/>
                <a:ea typeface="Times New Roman"/>
                <a:cs typeface="Times New Roman"/>
                <a:sym typeface="Times New Roman"/>
              </a:rPr>
              <a:t>: Managing time effectively and meeting project deadlines.</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Active Participation</a:t>
            </a:r>
            <a:r>
              <a:rPr lang="ro-RO" sz="1600" b="0" i="0" u="none" strike="noStrike" cap="none">
                <a:solidFill>
                  <a:srgbClr val="000000"/>
                </a:solidFill>
                <a:latin typeface="Times New Roman"/>
                <a:ea typeface="Times New Roman"/>
                <a:cs typeface="Times New Roman"/>
                <a:sym typeface="Times New Roman"/>
              </a:rPr>
              <a:t>: Engaging in virtual collaborations and team activities.</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Receiving Feedback</a:t>
            </a:r>
            <a:r>
              <a:rPr lang="ro-RO" sz="1600" b="0" i="0" u="none" strike="noStrike" cap="none">
                <a:solidFill>
                  <a:srgbClr val="000000"/>
                </a:solidFill>
                <a:latin typeface="Times New Roman"/>
                <a:ea typeface="Times New Roman"/>
                <a:cs typeface="Times New Roman"/>
                <a:sym typeface="Times New Roman"/>
              </a:rPr>
              <a:t>: Welcoming constructive feedback to improve skills and performance.</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Assessing Personal Growth</a:t>
            </a:r>
            <a:r>
              <a:rPr lang="ro-RO" sz="1600" b="0" i="0" u="none" strike="noStrike" cap="none">
                <a:solidFill>
                  <a:srgbClr val="000000"/>
                </a:solidFill>
                <a:latin typeface="Times New Roman"/>
                <a:ea typeface="Times New Roman"/>
                <a:cs typeface="Times New Roman"/>
                <a:sym typeface="Times New Roman"/>
              </a:rPr>
              <a:t>: Self-assessment of personal and professional growth.</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Evaluation Criteria:</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Technical Skills</a:t>
            </a:r>
            <a:r>
              <a:rPr lang="ro-RO" sz="1600" b="0" i="0" u="none" strike="noStrike" cap="none">
                <a:solidFill>
                  <a:srgbClr val="000000"/>
                </a:solidFill>
                <a:latin typeface="Times New Roman"/>
                <a:ea typeface="Times New Roman"/>
                <a:cs typeface="Times New Roman"/>
                <a:sym typeface="Times New Roman"/>
              </a:rPr>
              <a:t>: Evaluation of the development and application of relevant technical skills. (ASE_1_8)</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Adaptability</a:t>
            </a:r>
            <a:r>
              <a:rPr lang="ro-RO" sz="1600" b="0" i="0" u="none" strike="noStrike" cap="none">
                <a:solidFill>
                  <a:srgbClr val="000000"/>
                </a:solidFill>
                <a:latin typeface="Times New Roman"/>
                <a:ea typeface="Times New Roman"/>
                <a:cs typeface="Times New Roman"/>
                <a:sym typeface="Times New Roman"/>
              </a:rPr>
              <a:t>: Assessment of adaptability to remote work and digital tools.</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Overall Performance</a:t>
            </a:r>
            <a:r>
              <a:rPr lang="ro-RO" sz="1600" b="0" i="0" u="none" strike="noStrike" cap="none">
                <a:solidFill>
                  <a:srgbClr val="000000"/>
                </a:solidFill>
                <a:latin typeface="Times New Roman"/>
                <a:ea typeface="Times New Roman"/>
                <a:cs typeface="Times New Roman"/>
                <a:sym typeface="Times New Roman"/>
              </a:rPr>
              <a:t>: Evaluation of contributions, work ethic, and goal attainment.</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Feedback and Self-Assessment</a:t>
            </a:r>
            <a:r>
              <a:rPr lang="ro-RO" sz="1600" b="0" i="0" u="none" strike="noStrike" cap="none">
                <a:solidFill>
                  <a:srgbClr val="000000"/>
                </a:solidFill>
                <a:latin typeface="Times New Roman"/>
                <a:ea typeface="Times New Roman"/>
                <a:cs typeface="Times New Roman"/>
                <a:sym typeface="Times New Roman"/>
              </a:rPr>
              <a:t>: Utilizing feedback and self-assessment for insights. (ASE_1_8)</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Conclusion:</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0" i="0" u="none" strike="noStrike" cap="none">
                <a:solidFill>
                  <a:srgbClr val="000000"/>
                </a:solidFill>
                <a:latin typeface="Times New Roman"/>
                <a:ea typeface="Times New Roman"/>
                <a:cs typeface="Times New Roman"/>
                <a:sym typeface="Times New Roman"/>
              </a:rPr>
              <a:t>Clear expectations and evaluation criteria for learning outcomes in remote internships contribute to a successful internship experience.</a:t>
            </a:r>
            <a:endParaRPr sz="16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0"/>
          <p:cNvSpPr txBox="1"/>
          <p:nvPr/>
        </p:nvSpPr>
        <p:spPr>
          <a:xfrm>
            <a:off x="0" y="0"/>
            <a:ext cx="12192000" cy="5524782"/>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Clr>
                <a:srgbClr val="000000"/>
              </a:buClr>
              <a:buSzPts val="1800"/>
              <a:buFont typeface="Times New Roman"/>
              <a:buNone/>
            </a:pPr>
            <a:r>
              <a:rPr lang="ro-RO" sz="1800" b="1" i="0" u="sng" strike="noStrike" cap="none">
                <a:solidFill>
                  <a:srgbClr val="000000"/>
                </a:solidFill>
                <a:latin typeface="Times New Roman"/>
                <a:ea typeface="Times New Roman"/>
                <a:cs typeface="Times New Roman"/>
                <a:sym typeface="Times New Roman"/>
              </a:rPr>
              <a:t>COMPETENCE DEVELOPMENT IN REMOTE INTERNSHIPS</a:t>
            </a:r>
            <a:endParaRPr sz="1800" b="0" i="0" u="sng"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800"/>
              <a:buFont typeface="Calibri"/>
              <a:buNone/>
            </a:pPr>
            <a:endParaRPr sz="1800" b="0" i="1"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800"/>
              <a:buFont typeface="Times New Roman"/>
              <a:buNone/>
            </a:pPr>
            <a:r>
              <a:rPr lang="ro-RO" sz="1800" b="0" i="1" u="none" strike="noStrike" cap="none">
                <a:solidFill>
                  <a:srgbClr val="000000"/>
                </a:solidFill>
                <a:latin typeface="Times New Roman"/>
                <a:ea typeface="Times New Roman"/>
                <a:cs typeface="Times New Roman"/>
                <a:sym typeface="Times New Roman"/>
              </a:rPr>
              <a:t>Remote internships focus on competence development.</a:t>
            </a:r>
            <a:endParaRPr sz="18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800"/>
              <a:buFont typeface="Times New Roman"/>
              <a:buNone/>
            </a:pPr>
            <a:r>
              <a:rPr lang="ro-RO" sz="1800" b="1" i="0" u="none" strike="noStrike" cap="none">
                <a:solidFill>
                  <a:srgbClr val="000000"/>
                </a:solidFill>
                <a:latin typeface="Times New Roman"/>
                <a:ea typeface="Times New Roman"/>
                <a:cs typeface="Times New Roman"/>
                <a:sym typeface="Times New Roman"/>
              </a:rPr>
              <a:t>Competence Development Expectations:</a:t>
            </a:r>
            <a:endParaRPr sz="18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Comprehensive Competencies</a:t>
            </a:r>
            <a:r>
              <a:rPr lang="ro-RO" sz="1600" b="0" i="0" u="none" strike="noStrike" cap="none">
                <a:solidFill>
                  <a:srgbClr val="000000"/>
                </a:solidFill>
                <a:latin typeface="Times New Roman"/>
                <a:ea typeface="Times New Roman"/>
                <a:cs typeface="Times New Roman"/>
                <a:sym typeface="Times New Roman"/>
              </a:rPr>
              <a:t>: Every competency acquired contributes to the internship. (ASE_1_9)</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Transversal Competencies</a:t>
            </a:r>
            <a:r>
              <a:rPr lang="ro-RO" sz="1600" b="0" i="0" u="none" strike="noStrike" cap="none">
                <a:solidFill>
                  <a:srgbClr val="000000"/>
                </a:solidFill>
                <a:latin typeface="Times New Roman"/>
                <a:ea typeface="Times New Roman"/>
                <a:cs typeface="Times New Roman"/>
                <a:sym typeface="Times New Roman"/>
              </a:rPr>
              <a:t>: Transversal competencies are vital, primarily gained through face-to-face interaction. (ASE_1_9)</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Hybrid Internships</a:t>
            </a:r>
            <a:r>
              <a:rPr lang="ro-RO" sz="1600" b="0" i="0" u="none" strike="noStrike" cap="none">
                <a:solidFill>
                  <a:srgbClr val="000000"/>
                </a:solidFill>
                <a:latin typeface="Times New Roman"/>
                <a:ea typeface="Times New Roman"/>
                <a:cs typeface="Times New Roman"/>
                <a:sym typeface="Times New Roman"/>
              </a:rPr>
              <a:t>: Advocating for hybrid internships combining various forms for maximum learning. (ASE_1_9)</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Extracurricular Dimension</a:t>
            </a:r>
            <a:r>
              <a:rPr lang="ro-RO" sz="1600" b="0" i="0" u="none" strike="noStrike" cap="none">
                <a:solidFill>
                  <a:srgbClr val="000000"/>
                </a:solidFill>
                <a:latin typeface="Times New Roman"/>
                <a:ea typeface="Times New Roman"/>
                <a:cs typeface="Times New Roman"/>
                <a:sym typeface="Times New Roman"/>
              </a:rPr>
              <a:t>: Recognizing the importance of building relationships and engaging externally in specialized internships. (ASE_1_9)</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Diverse Cognitive Skills</a:t>
            </a:r>
            <a:r>
              <a:rPr lang="ro-RO" sz="1600" b="0" i="0" u="none" strike="noStrike" cap="none">
                <a:solidFill>
                  <a:srgbClr val="000000"/>
                </a:solidFill>
                <a:latin typeface="Times New Roman"/>
                <a:ea typeface="Times New Roman"/>
                <a:cs typeface="Times New Roman"/>
                <a:sym typeface="Times New Roman"/>
              </a:rPr>
              <a:t>: Face-to-face develops specific cognitive skills, while online fosters others. (ASE_1_9)</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Critical Thinking and Creativity</a:t>
            </a:r>
            <a:r>
              <a:rPr lang="ro-RO" sz="1600" b="0" i="0" u="none" strike="noStrike" cap="none">
                <a:solidFill>
                  <a:srgbClr val="000000"/>
                </a:solidFill>
                <a:latin typeface="Times New Roman"/>
                <a:ea typeface="Times New Roman"/>
                <a:cs typeface="Times New Roman"/>
                <a:sym typeface="Times New Roman"/>
              </a:rPr>
              <a:t>: Aim to develop critical thinking and creativity. (ASE_1_9)</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800"/>
              <a:buFont typeface="Times New Roman"/>
              <a:buNone/>
            </a:pPr>
            <a:r>
              <a:rPr lang="ro-RO" sz="1800" b="1" i="0" u="none" strike="noStrike" cap="none">
                <a:solidFill>
                  <a:srgbClr val="000000"/>
                </a:solidFill>
                <a:latin typeface="Times New Roman"/>
                <a:ea typeface="Times New Roman"/>
                <a:cs typeface="Times New Roman"/>
                <a:sym typeface="Times New Roman"/>
              </a:rPr>
              <a:t>Success Measurement:</a:t>
            </a:r>
            <a:endParaRPr sz="18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Broad Skill Set</a:t>
            </a:r>
            <a:r>
              <a:rPr lang="ro-RO" sz="1600" b="0" i="0" u="none" strike="noStrike" cap="none">
                <a:solidFill>
                  <a:srgbClr val="000000"/>
                </a:solidFill>
                <a:latin typeface="Times New Roman"/>
                <a:ea typeface="Times New Roman"/>
                <a:cs typeface="Times New Roman"/>
                <a:sym typeface="Times New Roman"/>
              </a:rPr>
              <a:t>: Focus on a wide range of skills and competencies in remote internships. (ASE_1_3)</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Demonstration of Competencies</a:t>
            </a:r>
            <a:r>
              <a:rPr lang="ro-RO" sz="1600" b="0" i="0" u="none" strike="noStrike" cap="none">
                <a:solidFill>
                  <a:srgbClr val="000000"/>
                </a:solidFill>
                <a:latin typeface="Times New Roman"/>
                <a:ea typeface="Times New Roman"/>
                <a:cs typeface="Times New Roman"/>
                <a:sym typeface="Times New Roman"/>
              </a:rPr>
              <a:t>: Success measured by interns' ability to demonstrate required skills. (ASE_1_6)</a:t>
            </a:r>
            <a:endParaRPr sz="1600" b="0" i="0" u="none" strike="noStrike" cap="none">
              <a:solidFill>
                <a:srgbClr val="000000"/>
              </a:solidFill>
              <a:latin typeface="Times New Roman"/>
              <a:ea typeface="Times New Roman"/>
              <a:cs typeface="Times New Roman"/>
              <a:sym typeface="Times New Roman"/>
            </a:endParaRPr>
          </a:p>
          <a:p>
            <a:pPr marL="342900" marR="0" lvl="0" indent="-279400" algn="l" rtl="0">
              <a:lnSpc>
                <a:spcPct val="107000"/>
              </a:lnSpc>
              <a:spcBef>
                <a:spcPts val="800"/>
              </a:spcBef>
              <a:spcAft>
                <a:spcPts val="0"/>
              </a:spcAft>
              <a:buClr>
                <a:srgbClr val="000000"/>
              </a:buClr>
              <a:buSzPts val="1000"/>
              <a:buFont typeface="Noto Sans Symbols"/>
              <a:buNone/>
            </a:pPr>
            <a:endParaRPr sz="16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1"/>
          <p:cNvSpPr txBox="1"/>
          <p:nvPr/>
        </p:nvSpPr>
        <p:spPr>
          <a:xfrm>
            <a:off x="0" y="0"/>
            <a:ext cx="12192000" cy="6092437"/>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Clr>
                <a:srgbClr val="000000"/>
              </a:buClr>
              <a:buSzPts val="1800"/>
              <a:buFont typeface="Times New Roman"/>
              <a:buNone/>
            </a:pPr>
            <a:r>
              <a:rPr lang="ro-RO" sz="1800" b="1" i="0" u="sng" strike="noStrike" cap="none">
                <a:solidFill>
                  <a:srgbClr val="000000"/>
                </a:solidFill>
                <a:latin typeface="Times New Roman"/>
                <a:ea typeface="Times New Roman"/>
                <a:cs typeface="Times New Roman"/>
                <a:sym typeface="Times New Roman"/>
              </a:rPr>
              <a:t>REMOTE INTERNSHIP EXPERIENCES</a:t>
            </a:r>
            <a:endParaRPr sz="1800" b="0" i="0" u="sng"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Calibri"/>
              <a:buNone/>
            </a:pPr>
            <a:endParaRPr sz="1600" b="0" i="1"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0" i="1" u="none" strike="noStrike" cap="none">
                <a:solidFill>
                  <a:srgbClr val="000000"/>
                </a:solidFill>
                <a:latin typeface="Times New Roman"/>
                <a:ea typeface="Times New Roman"/>
                <a:cs typeface="Times New Roman"/>
                <a:sym typeface="Times New Roman"/>
              </a:rPr>
              <a:t>Experiences in remote internships provide insights into their advantages, challenges, and areas of improvement.</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Experiences Shared:</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Advantages of Remote Internships</a:t>
            </a:r>
            <a:r>
              <a:rPr lang="ro-RO" sz="1600" b="0" i="0" u="none" strike="noStrike" cap="none">
                <a:solidFill>
                  <a:srgbClr val="000000"/>
                </a:solidFill>
                <a:latin typeface="Times New Roman"/>
                <a:ea typeface="Times New Roman"/>
                <a:cs typeface="Times New Roman"/>
                <a:sym typeface="Times New Roman"/>
              </a:rPr>
              <a:t>: Remote internships offer flexibility and opportunities to develop in-demand digital skills. (ASE_1_2)</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Suitability in Certain Fields</a:t>
            </a:r>
            <a:r>
              <a:rPr lang="ro-RO" sz="1600" b="0" i="0" u="none" strike="noStrike" cap="none">
                <a:solidFill>
                  <a:srgbClr val="000000"/>
                </a:solidFill>
                <a:latin typeface="Times New Roman"/>
                <a:ea typeface="Times New Roman"/>
                <a:cs typeface="Times New Roman"/>
                <a:sym typeface="Times New Roman"/>
              </a:rPr>
              <a:t>: Challenges exist for roles requiring direct client interactions or hands-on practical skills. (ASE_1_3)</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Challenges and Potential</a:t>
            </a:r>
            <a:r>
              <a:rPr lang="ro-RO" sz="1600" b="0" i="0" u="none" strike="noStrike" cap="none">
                <a:solidFill>
                  <a:srgbClr val="000000"/>
                </a:solidFill>
                <a:latin typeface="Times New Roman"/>
                <a:ea typeface="Times New Roman"/>
                <a:cs typeface="Times New Roman"/>
                <a:sym typeface="Times New Roman"/>
              </a:rPr>
              <a:t>: Remote internships can yield similar results but come with unique challenges. (ASE_1_4)</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Unique Benefits of Face-to-Face</a:t>
            </a:r>
            <a:r>
              <a:rPr lang="ro-RO" sz="1600" b="0" i="0" u="none" strike="noStrike" cap="none">
                <a:solidFill>
                  <a:srgbClr val="000000"/>
                </a:solidFill>
                <a:latin typeface="Times New Roman"/>
                <a:ea typeface="Times New Roman"/>
                <a:cs typeface="Times New Roman"/>
                <a:sym typeface="Times New Roman"/>
              </a:rPr>
              <a:t>: Face-to-face internships offer distinct advantages alongside remote internships. (ASE_1_6)</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Skill Set for Remote Work</a:t>
            </a:r>
            <a:r>
              <a:rPr lang="ro-RO" sz="1600" b="0" i="0" u="none" strike="noStrike" cap="none">
                <a:solidFill>
                  <a:srgbClr val="000000"/>
                </a:solidFill>
                <a:latin typeface="Times New Roman"/>
                <a:ea typeface="Times New Roman"/>
                <a:cs typeface="Times New Roman"/>
                <a:sym typeface="Times New Roman"/>
              </a:rPr>
              <a:t>: Remote internships require specific skills like self-motivation and virtual communication. (ASE_1_7)</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Areas of Improvement:</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Well-Designed Programs</a:t>
            </a:r>
            <a:r>
              <a:rPr lang="ro-RO" sz="1600" b="0" i="0" u="none" strike="noStrike" cap="none">
                <a:solidFill>
                  <a:srgbClr val="000000"/>
                </a:solidFill>
                <a:latin typeface="Times New Roman"/>
                <a:ea typeface="Times New Roman"/>
                <a:cs typeface="Times New Roman"/>
                <a:sym typeface="Times New Roman"/>
              </a:rPr>
              <a:t>: Success depends on well-designed programs with clear goals and objectives. (ASE_1_1)</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Acquiring New Skills</a:t>
            </a:r>
            <a:r>
              <a:rPr lang="ro-RO" sz="1600" b="0" i="0" u="none" strike="noStrike" cap="none">
                <a:solidFill>
                  <a:srgbClr val="000000"/>
                </a:solidFill>
                <a:latin typeface="Times New Roman"/>
                <a:ea typeface="Times New Roman"/>
                <a:cs typeface="Times New Roman"/>
                <a:sym typeface="Times New Roman"/>
              </a:rPr>
              <a:t>: Success is measured by the acquisition of new skills and competencies. (ASE_1_2)</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Integration of Practical Experiences</a:t>
            </a:r>
            <a:r>
              <a:rPr lang="ro-RO" sz="1600" b="0" i="0" u="none" strike="noStrike" cap="none">
                <a:solidFill>
                  <a:srgbClr val="000000"/>
                </a:solidFill>
                <a:latin typeface="Times New Roman"/>
                <a:ea typeface="Times New Roman"/>
                <a:cs typeface="Times New Roman"/>
                <a:sym typeface="Times New Roman"/>
              </a:rPr>
              <a:t>: Improvement can be achieved through practical industry experiences. (ASE_1_8)</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Mental Well-being Support</a:t>
            </a:r>
            <a:r>
              <a:rPr lang="ro-RO" sz="1600" b="0" i="0" u="none" strike="noStrike" cap="none">
                <a:solidFill>
                  <a:srgbClr val="000000"/>
                </a:solidFill>
                <a:latin typeface="Times New Roman"/>
                <a:ea typeface="Times New Roman"/>
                <a:cs typeface="Times New Roman"/>
                <a:sym typeface="Times New Roman"/>
              </a:rPr>
              <a:t>: Enhancing support for mental well-being contributes to success. (ASE_1_9)</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Conclusion:</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0" i="0" u="none" strike="noStrike" cap="none">
                <a:solidFill>
                  <a:srgbClr val="000000"/>
                </a:solidFill>
                <a:latin typeface="Times New Roman"/>
                <a:ea typeface="Times New Roman"/>
                <a:cs typeface="Times New Roman"/>
                <a:sym typeface="Times New Roman"/>
              </a:rPr>
              <a:t>Remote internship experiences highlight both advantages and challenges, emphasizing the need for effective program design and skill development for successful outcomes.</a:t>
            </a:r>
            <a:endParaRPr sz="16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2"/>
          <p:cNvSpPr txBox="1"/>
          <p:nvPr/>
        </p:nvSpPr>
        <p:spPr>
          <a:xfrm>
            <a:off x="0" y="0"/>
            <a:ext cx="12192000" cy="6253315"/>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Clr>
                <a:srgbClr val="000000"/>
              </a:buClr>
              <a:buSzPts val="1800"/>
              <a:buFont typeface="Times New Roman"/>
              <a:buNone/>
            </a:pPr>
            <a:r>
              <a:rPr lang="ro-RO" sz="1800" b="1" i="0" u="sng" strike="noStrike" cap="none">
                <a:solidFill>
                  <a:srgbClr val="000000"/>
                </a:solidFill>
                <a:latin typeface="Times New Roman"/>
                <a:ea typeface="Times New Roman"/>
                <a:cs typeface="Times New Roman"/>
                <a:sym typeface="Times New Roman"/>
              </a:rPr>
              <a:t>ORGANIZING REMOTE INTERNSHIPS</a:t>
            </a:r>
            <a:endParaRPr sz="1800" b="0" i="0" u="sng"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Calibri"/>
              <a:buNone/>
            </a:pPr>
            <a:endParaRPr sz="1600" b="0" i="1"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Calibri"/>
              <a:buNone/>
            </a:pPr>
            <a:endParaRPr sz="1600" b="0" i="1"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0" i="1" u="none" strike="noStrike" cap="none">
                <a:solidFill>
                  <a:srgbClr val="000000"/>
                </a:solidFill>
                <a:latin typeface="Times New Roman"/>
                <a:ea typeface="Times New Roman"/>
                <a:cs typeface="Times New Roman"/>
                <a:sym typeface="Times New Roman"/>
              </a:rPr>
              <a:t>Remote internship organization involves a blend of fixed and flexible scheduling, optimizing duration, strategic virtual communication, recognizing face-to-face value, and fostering consistent feedback exchange.</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Considerations for Remote Internship Organization:</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Timetable Balance</a:t>
            </a:r>
            <a:r>
              <a:rPr lang="ro-RO" sz="1600" b="0" i="0" u="none" strike="noStrike" cap="none">
                <a:solidFill>
                  <a:srgbClr val="000000"/>
                </a:solidFill>
                <a:latin typeface="Times New Roman"/>
                <a:ea typeface="Times New Roman"/>
                <a:cs typeface="Times New Roman"/>
                <a:sym typeface="Times New Roman"/>
              </a:rPr>
              <a:t>: A combination of fixed and flexible scheduling is ideal. (ASE_1_1)</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Optimal Duration</a:t>
            </a:r>
            <a:r>
              <a:rPr lang="ro-RO" sz="1600" b="0" i="0" u="none" strike="noStrike" cap="none">
                <a:solidFill>
                  <a:srgbClr val="000000"/>
                </a:solidFill>
                <a:latin typeface="Times New Roman"/>
                <a:ea typeface="Times New Roman"/>
                <a:cs typeface="Times New Roman"/>
                <a:sym typeface="Times New Roman"/>
              </a:rPr>
              <a:t>: The duration depends on work nature and learning goals, often spanning several weeks to a few months. (ASE_1_2)</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Effective Communication</a:t>
            </a:r>
            <a:r>
              <a:rPr lang="ro-RO" sz="1600" b="0" i="0" u="none" strike="noStrike" cap="none">
                <a:solidFill>
                  <a:srgbClr val="000000"/>
                </a:solidFill>
                <a:latin typeface="Times New Roman"/>
                <a:ea typeface="Times New Roman"/>
                <a:cs typeface="Times New Roman"/>
                <a:sym typeface="Times New Roman"/>
              </a:rPr>
              <a:t>: Utilize various tools like emails, instant messaging, and collaboration platforms for effective communication. (ASE_1_4)</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Virtual Strategy</a:t>
            </a:r>
            <a:r>
              <a:rPr lang="ro-RO" sz="1600" b="0" i="0" u="none" strike="noStrike" cap="none">
                <a:solidFill>
                  <a:srgbClr val="000000"/>
                </a:solidFill>
                <a:latin typeface="Times New Roman"/>
                <a:ea typeface="Times New Roman"/>
                <a:cs typeface="Times New Roman"/>
                <a:sym typeface="Times New Roman"/>
              </a:rPr>
              <a:t>: Implement a well-planned virtual communication strategy for remote work success. (ASE_1_4)</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Regular Check-Ins</a:t>
            </a:r>
            <a:r>
              <a:rPr lang="ro-RO" sz="1600" b="0" i="0" u="none" strike="noStrike" cap="none">
                <a:solidFill>
                  <a:srgbClr val="000000"/>
                </a:solidFill>
                <a:latin typeface="Times New Roman"/>
                <a:ea typeface="Times New Roman"/>
                <a:cs typeface="Times New Roman"/>
                <a:sym typeface="Times New Roman"/>
              </a:rPr>
              <a:t>: Establish virtual check-ins, one-on-one meetings, and specific channels for mentorship. (ASE_1_7)</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Face-to-Face Value</a:t>
            </a:r>
            <a:r>
              <a:rPr lang="ro-RO" sz="1600" b="0" i="0" u="none" strike="noStrike" cap="none">
                <a:solidFill>
                  <a:srgbClr val="000000"/>
                </a:solidFill>
                <a:latin typeface="Times New Roman"/>
                <a:ea typeface="Times New Roman"/>
                <a:cs typeface="Times New Roman"/>
                <a:sym typeface="Times New Roman"/>
              </a:rPr>
              <a:t>: Acknowledge the value of occasional in-person meetings or video conferences for stronger connections. (ASE_1_4)</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Feedback Exchange</a:t>
            </a:r>
            <a:r>
              <a:rPr lang="ro-RO" sz="1600" b="0" i="0" u="none" strike="noStrike" cap="none">
                <a:solidFill>
                  <a:srgbClr val="000000"/>
                </a:solidFill>
                <a:latin typeface="Times New Roman"/>
                <a:ea typeface="Times New Roman"/>
                <a:cs typeface="Times New Roman"/>
                <a:sym typeface="Times New Roman"/>
              </a:rPr>
              <a:t>: Regular feedback using email, video calls, or collaboration platforms ensures timely exchanges. (ASE_1_8)</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Calibri"/>
              <a:buNone/>
            </a:pPr>
            <a:endParaRPr sz="1600" b="1"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Conclusion:</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0" i="0" u="none" strike="noStrike" cap="none">
                <a:solidFill>
                  <a:srgbClr val="000000"/>
                </a:solidFill>
                <a:latin typeface="Times New Roman"/>
                <a:ea typeface="Times New Roman"/>
                <a:cs typeface="Times New Roman"/>
                <a:sym typeface="Times New Roman"/>
              </a:rPr>
              <a:t>Successful remote internships require a balanced approach to scheduling, duration, communication, and feedback mechanisms. These elements collectively contribute to effective remote internship experiences.</a:t>
            </a:r>
            <a:endParaRPr sz="16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3"/>
          <p:cNvSpPr txBox="1"/>
          <p:nvPr/>
        </p:nvSpPr>
        <p:spPr>
          <a:xfrm>
            <a:off x="0" y="0"/>
            <a:ext cx="12192000" cy="5989845"/>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Clr>
                <a:srgbClr val="000000"/>
              </a:buClr>
              <a:buSzPts val="1800"/>
              <a:buFont typeface="Times New Roman"/>
              <a:buNone/>
            </a:pPr>
            <a:r>
              <a:rPr lang="ro-RO" sz="1800" b="1" i="0" u="sng" strike="noStrike" cap="none">
                <a:solidFill>
                  <a:srgbClr val="000000"/>
                </a:solidFill>
                <a:latin typeface="Times New Roman"/>
                <a:ea typeface="Times New Roman"/>
                <a:cs typeface="Times New Roman"/>
                <a:sym typeface="Times New Roman"/>
              </a:rPr>
              <a:t>SUCCESS FACTORS IN INTERNSHIPS</a:t>
            </a:r>
            <a:endParaRPr sz="1800" b="0" i="0" u="sng"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Calibri"/>
              <a:buNone/>
            </a:pPr>
            <a:endParaRPr sz="1600" b="0" i="1"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Calibri"/>
              <a:buNone/>
            </a:pPr>
            <a:endParaRPr sz="1600" b="0" i="1"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0" i="1" u="none" strike="noStrike" cap="none">
                <a:solidFill>
                  <a:srgbClr val="000000"/>
                </a:solidFill>
                <a:latin typeface="Times New Roman"/>
                <a:ea typeface="Times New Roman"/>
                <a:cs typeface="Times New Roman"/>
                <a:sym typeface="Times New Roman"/>
              </a:rPr>
              <a:t>In summary, the internship project is the central focus, with communication, collaboration, and individual contributions being critical. Clear expectations, tool training, and balanced task assignment foster intern growth.</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Importance of Internship Project, Teamwork, and Individual Work:</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Focal Point: Internship Project</a:t>
            </a:r>
            <a:r>
              <a:rPr lang="ro-RO" sz="1600" b="0" i="0" u="none" strike="noStrike" cap="none">
                <a:solidFill>
                  <a:srgbClr val="000000"/>
                </a:solidFill>
                <a:latin typeface="Times New Roman"/>
                <a:ea typeface="Times New Roman"/>
                <a:cs typeface="Times New Roman"/>
                <a:sym typeface="Times New Roman"/>
              </a:rPr>
              <a:t>: The project is central to the internship experience. (ASE_1_4)</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Efficient Communication</a:t>
            </a:r>
            <a:r>
              <a:rPr lang="ro-RO" sz="1600" b="0" i="0" u="none" strike="noStrike" cap="none">
                <a:solidFill>
                  <a:srgbClr val="000000"/>
                </a:solidFill>
                <a:latin typeface="Times New Roman"/>
                <a:ea typeface="Times New Roman"/>
                <a:cs typeface="Times New Roman"/>
                <a:sym typeface="Times New Roman"/>
              </a:rPr>
              <a:t>: Regular online meetings and teamwork are essential for communication and knowledge sharing. (ASE_1_4)</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Strengthening Bonds</a:t>
            </a:r>
            <a:r>
              <a:rPr lang="ro-RO" sz="1600" b="0" i="0" u="none" strike="noStrike" cap="none">
                <a:solidFill>
                  <a:srgbClr val="000000"/>
                </a:solidFill>
                <a:latin typeface="Times New Roman"/>
                <a:ea typeface="Times New Roman"/>
                <a:cs typeface="Times New Roman"/>
                <a:sym typeface="Times New Roman"/>
              </a:rPr>
              <a:t>: Occasional in-person or virtual meetings strengthen relationships. (ASE_1_4)</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Clear Expectations</a:t>
            </a:r>
            <a:r>
              <a:rPr lang="ro-RO" sz="1600" b="0" i="0" u="none" strike="noStrike" cap="none">
                <a:solidFill>
                  <a:srgbClr val="000000"/>
                </a:solidFill>
                <a:latin typeface="Times New Roman"/>
                <a:ea typeface="Times New Roman"/>
                <a:cs typeface="Times New Roman"/>
                <a:sym typeface="Times New Roman"/>
              </a:rPr>
              <a:t>: Setting clear goals and contributions is crucial. (ASE_1_5)</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Tool Training</a:t>
            </a:r>
            <a:r>
              <a:rPr lang="ro-RO" sz="1600" b="0" i="0" u="none" strike="noStrike" cap="none">
                <a:solidFill>
                  <a:srgbClr val="000000"/>
                </a:solidFill>
                <a:latin typeface="Times New Roman"/>
                <a:ea typeface="Times New Roman"/>
                <a:cs typeface="Times New Roman"/>
                <a:sym typeface="Times New Roman"/>
              </a:rPr>
              <a:t>: Training on tools and software enhances intern effectiveness. (ASE_1_5)</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Balanced Tasks</a:t>
            </a:r>
            <a:r>
              <a:rPr lang="ro-RO" sz="1600" b="0" i="0" u="none" strike="noStrike" cap="none">
                <a:solidFill>
                  <a:srgbClr val="000000"/>
                </a:solidFill>
                <a:latin typeface="Times New Roman"/>
                <a:ea typeface="Times New Roman"/>
                <a:cs typeface="Times New Roman"/>
                <a:sym typeface="Times New Roman"/>
              </a:rPr>
              <a:t>: A mix of individual and team-based work develops vital skills. (ASE_1_6)</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Skill Development</a:t>
            </a:r>
            <a:r>
              <a:rPr lang="ro-RO" sz="1600" b="0" i="0" u="none" strike="noStrike" cap="none">
                <a:solidFill>
                  <a:srgbClr val="000000"/>
                </a:solidFill>
                <a:latin typeface="Times New Roman"/>
                <a:ea typeface="Times New Roman"/>
                <a:cs typeface="Times New Roman"/>
                <a:sym typeface="Times New Roman"/>
              </a:rPr>
              <a:t>: Autonomy, time management, teamwork, and project management skills are developed. (ASE_1_6)</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Calibri"/>
              <a:buNone/>
            </a:pPr>
            <a:endParaRPr sz="1600" b="1"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Conclusion:</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0" i="0" u="none" strike="noStrike" cap="none">
                <a:solidFill>
                  <a:srgbClr val="000000"/>
                </a:solidFill>
                <a:latin typeface="Times New Roman"/>
                <a:ea typeface="Times New Roman"/>
                <a:cs typeface="Times New Roman"/>
                <a:sym typeface="Times New Roman"/>
              </a:rPr>
              <a:t>Intern project success hinges on clear communication, collaboration, and individual contributions. With structured expectations, tool training, and task balance, interns can grow and excel in their roles.</a:t>
            </a:r>
            <a:endParaRPr sz="16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4"/>
          <p:cNvSpPr txBox="1"/>
          <p:nvPr/>
        </p:nvSpPr>
        <p:spPr>
          <a:xfrm>
            <a:off x="0" y="0"/>
            <a:ext cx="12192000" cy="6447086"/>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Clr>
                <a:srgbClr val="000000"/>
              </a:buClr>
              <a:buSzPts val="1800"/>
              <a:buFont typeface="Times New Roman"/>
              <a:buNone/>
            </a:pPr>
            <a:r>
              <a:rPr lang="ro-RO" sz="1800" b="1" i="0" u="sng" strike="noStrike" cap="none">
                <a:solidFill>
                  <a:srgbClr val="000000"/>
                </a:solidFill>
                <a:latin typeface="Times New Roman"/>
                <a:ea typeface="Times New Roman"/>
                <a:cs typeface="Times New Roman"/>
                <a:sym typeface="Times New Roman"/>
              </a:rPr>
              <a:t>THE ROLE OF ACADEMIC AND PRACTICE TUTORS</a:t>
            </a:r>
            <a:endParaRPr sz="1800" b="0" i="0" u="sng"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Calibri"/>
              <a:buNone/>
            </a:pPr>
            <a:endParaRPr sz="1600" b="0" i="1"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Calibri"/>
              <a:buNone/>
            </a:pPr>
            <a:endParaRPr sz="1600" b="0" i="1"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0" i="1" u="none" strike="noStrike" cap="none">
                <a:solidFill>
                  <a:srgbClr val="000000"/>
                </a:solidFill>
                <a:latin typeface="Times New Roman"/>
                <a:ea typeface="Times New Roman"/>
                <a:cs typeface="Times New Roman"/>
                <a:sym typeface="Times New Roman"/>
              </a:rPr>
              <a:t>In summary, academic and practice tutors are pivotal in the internship process. Practice tutors guide interns on-site, while academic tutors oversee program function. Maintaining clear roles and conducting initial in-person meetings are crucial for a successful internship.</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The Importance of Tutors and Their Roles:</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Key Internship Actors</a:t>
            </a:r>
            <a:r>
              <a:rPr lang="ro-RO" sz="1600" b="0" i="0" u="none" strike="noStrike" cap="none">
                <a:solidFill>
                  <a:srgbClr val="000000"/>
                </a:solidFill>
                <a:latin typeface="Times New Roman"/>
                <a:ea typeface="Times New Roman"/>
                <a:cs typeface="Times New Roman"/>
                <a:sym typeface="Times New Roman"/>
              </a:rPr>
              <a:t>: Essential roles include students, internship instructors, academic supervisors, and practice tutors. (ASE_1_9)</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Guidance and Support</a:t>
            </a:r>
            <a:r>
              <a:rPr lang="ro-RO" sz="1600" b="0" i="0" u="none" strike="noStrike" cap="none">
                <a:solidFill>
                  <a:srgbClr val="000000"/>
                </a:solidFill>
                <a:latin typeface="Times New Roman"/>
                <a:ea typeface="Times New Roman"/>
                <a:cs typeface="Times New Roman"/>
                <a:sym typeface="Times New Roman"/>
              </a:rPr>
              <a:t>: Practice tutors provide vital guidance and support during practical experiences. (ASE_1_9)</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Role Clarity</a:t>
            </a:r>
            <a:r>
              <a:rPr lang="ro-RO" sz="1600" b="0" i="0" u="none" strike="noStrike" cap="none">
                <a:solidFill>
                  <a:srgbClr val="000000"/>
                </a:solidFill>
                <a:latin typeface="Times New Roman"/>
                <a:ea typeface="Times New Roman"/>
                <a:cs typeface="Times New Roman"/>
                <a:sym typeface="Times New Roman"/>
              </a:rPr>
              <a:t>: Distinct roles are necessary for clarity in the internship process. (ASE_1_9)</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Management Functions</a:t>
            </a:r>
            <a:r>
              <a:rPr lang="ro-RO" sz="1600" b="0" i="0" u="none" strike="noStrike" cap="none">
                <a:solidFill>
                  <a:srgbClr val="000000"/>
                </a:solidFill>
                <a:latin typeface="Times New Roman"/>
                <a:ea typeface="Times New Roman"/>
                <a:cs typeface="Times New Roman"/>
                <a:sym typeface="Times New Roman"/>
              </a:rPr>
              <a:t>: Internships exercise various management functions, including planning, organizing, controlling, decision-making, compliance, ethics, and coordination. (ASE_1_9)</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Initial In-Person Meeting:</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In-Person Introduction</a:t>
            </a:r>
            <a:r>
              <a:rPr lang="ro-RO" sz="1600" b="0" i="0" u="none" strike="noStrike" cap="none">
                <a:solidFill>
                  <a:srgbClr val="000000"/>
                </a:solidFill>
                <a:latin typeface="Times New Roman"/>
                <a:ea typeface="Times New Roman"/>
                <a:cs typeface="Times New Roman"/>
                <a:sym typeface="Times New Roman"/>
              </a:rPr>
              <a:t>: The first meeting should be conducted in person. It allows interns to understand the company, colleagues, and internal operations more deeply than a website can offer. This meeting should be led by a company practice tutor as per regulations. (ASE_1_6)</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000"/>
              <a:buFont typeface="Calibri"/>
              <a:buNone/>
            </a:pPr>
            <a:endParaRPr sz="1000" b="1"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Conclusion:</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0" i="0" u="none" strike="noStrike" cap="none">
                <a:solidFill>
                  <a:srgbClr val="000000"/>
                </a:solidFill>
                <a:latin typeface="Times New Roman"/>
                <a:ea typeface="Times New Roman"/>
                <a:cs typeface="Times New Roman"/>
                <a:sym typeface="Times New Roman"/>
              </a:rPr>
              <a:t>Academic and practice tutors' roles are pivotal in ensuring successful internships. Clear roles and initial in-person meetings are crucial elements for intern learning and growth.</a:t>
            </a:r>
            <a:endParaRPr sz="16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5"/>
          <p:cNvSpPr txBox="1"/>
          <p:nvPr/>
        </p:nvSpPr>
        <p:spPr>
          <a:xfrm>
            <a:off x="0" y="0"/>
            <a:ext cx="12192000" cy="6253315"/>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Clr>
                <a:srgbClr val="000000"/>
              </a:buClr>
              <a:buSzPts val="1600"/>
              <a:buFont typeface="Times New Roman"/>
              <a:buNone/>
            </a:pPr>
            <a:r>
              <a:rPr lang="ro-RO" sz="1600" b="1" i="0" u="sng" strike="noStrike" cap="none">
                <a:solidFill>
                  <a:srgbClr val="000000"/>
                </a:solidFill>
                <a:latin typeface="Times New Roman"/>
                <a:ea typeface="Times New Roman"/>
                <a:cs typeface="Times New Roman"/>
                <a:sym typeface="Times New Roman"/>
              </a:rPr>
              <a:t>MOTIVATING REMOTE INTERNS &amp; REWARD SYSTEMS</a:t>
            </a:r>
            <a:endParaRPr sz="1600" b="0" i="0" u="sng"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Calibri"/>
              <a:buNone/>
            </a:pPr>
            <a:endParaRPr sz="1600" b="0" i="1"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Calibri"/>
              <a:buNone/>
            </a:pPr>
            <a:endParaRPr sz="1600" b="0" i="1"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0" i="1" u="none" strike="noStrike" cap="none">
                <a:solidFill>
                  <a:srgbClr val="000000"/>
                </a:solidFill>
                <a:latin typeface="Times New Roman"/>
                <a:ea typeface="Times New Roman"/>
                <a:cs typeface="Times New Roman"/>
                <a:sym typeface="Times New Roman"/>
              </a:rPr>
              <a:t>To encourage remote intern motivation, establish routines, provide hands-on experiences, align tasks with the company vision, balance individual and team work, offer mentorship, provide feedback, and create networking opportunities. Implementing a reward system can boost engagement.</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Motivating Remote Interns:</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Routine &amp; Accountability</a:t>
            </a:r>
            <a:r>
              <a:rPr lang="ro-RO" sz="1600" b="0" i="0" u="none" strike="noStrike" cap="none">
                <a:solidFill>
                  <a:srgbClr val="000000"/>
                </a:solidFill>
                <a:latin typeface="Times New Roman"/>
                <a:ea typeface="Times New Roman"/>
                <a:cs typeface="Times New Roman"/>
                <a:sym typeface="Times New Roman"/>
              </a:rPr>
              <a:t>: Fixed and flexible scheduling ensures routine and accountability. (ASE_1_1)</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Work-Life Balance</a:t>
            </a:r>
            <a:r>
              <a:rPr lang="ro-RO" sz="1600" b="0" i="0" u="none" strike="noStrike" cap="none">
                <a:solidFill>
                  <a:srgbClr val="000000"/>
                </a:solidFill>
                <a:latin typeface="Times New Roman"/>
                <a:ea typeface="Times New Roman"/>
                <a:cs typeface="Times New Roman"/>
                <a:sym typeface="Times New Roman"/>
              </a:rPr>
              <a:t>: Flexibility promotes effective workload management and work-life balance. (ASE_1_1)</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Hands-On Experience</a:t>
            </a:r>
            <a:r>
              <a:rPr lang="ro-RO" sz="1600" b="0" i="0" u="none" strike="noStrike" cap="none">
                <a:solidFill>
                  <a:srgbClr val="000000"/>
                </a:solidFill>
                <a:latin typeface="Times New Roman"/>
                <a:ea typeface="Times New Roman"/>
                <a:cs typeface="Times New Roman"/>
                <a:sym typeface="Times New Roman"/>
              </a:rPr>
              <a:t>: A substantial internship duration enables hands-on skill development. (ASE_1_2)</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Alignment with Vision</a:t>
            </a:r>
            <a:r>
              <a:rPr lang="ro-RO" sz="1600" b="0" i="0" u="none" strike="noStrike" cap="none">
                <a:solidFill>
                  <a:srgbClr val="000000"/>
                </a:solidFill>
                <a:latin typeface="Times New Roman"/>
                <a:ea typeface="Times New Roman"/>
                <a:cs typeface="Times New Roman"/>
                <a:sym typeface="Times New Roman"/>
              </a:rPr>
              <a:t>: Understanding the company vision connects interns to the bigger picture. (ASE_1_5)</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Clear Expectations</a:t>
            </a:r>
            <a:r>
              <a:rPr lang="ro-RO" sz="1600" b="0" i="0" u="none" strike="noStrike" cap="none">
                <a:solidFill>
                  <a:srgbClr val="000000"/>
                </a:solidFill>
                <a:latin typeface="Times New Roman"/>
                <a:ea typeface="Times New Roman"/>
                <a:cs typeface="Times New Roman"/>
                <a:sym typeface="Times New Roman"/>
              </a:rPr>
              <a:t>: Interns need clear expectations, goals, and the purpose of their work. (ASE_1_5)</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Balanced Tasks</a:t>
            </a:r>
            <a:r>
              <a:rPr lang="ro-RO" sz="1600" b="0" i="0" u="none" strike="noStrike" cap="none">
                <a:solidFill>
                  <a:srgbClr val="000000"/>
                </a:solidFill>
                <a:latin typeface="Times New Roman"/>
                <a:ea typeface="Times New Roman"/>
                <a:cs typeface="Times New Roman"/>
                <a:sym typeface="Times New Roman"/>
              </a:rPr>
              <a:t>: Mix individual and team tasks for balanced work. (ASE_1_6)</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Dedicated Mentorship</a:t>
            </a:r>
            <a:r>
              <a:rPr lang="ro-RO" sz="1600" b="0" i="0" u="none" strike="noStrike" cap="none">
                <a:solidFill>
                  <a:srgbClr val="000000"/>
                </a:solidFill>
                <a:latin typeface="Times New Roman"/>
                <a:ea typeface="Times New Roman"/>
                <a:cs typeface="Times New Roman"/>
                <a:sym typeface="Times New Roman"/>
              </a:rPr>
              <a:t>: Mentorship guides and supports interns throughout their internship. (ASE_1_7)</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Implementing a Reward System: </a:t>
            </a:r>
            <a:r>
              <a:rPr lang="ro-RO" sz="1600" b="0" i="0" u="none" strike="noStrike" cap="none">
                <a:solidFill>
                  <a:srgbClr val="000000"/>
                </a:solidFill>
                <a:latin typeface="Times New Roman"/>
                <a:ea typeface="Times New Roman"/>
                <a:cs typeface="Times New Roman"/>
                <a:sym typeface="Times New Roman"/>
              </a:rPr>
              <a:t>Consider implementing a reward system to enhance intern motivation.</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Additional Strategies: </a:t>
            </a:r>
            <a:r>
              <a:rPr lang="ro-RO" sz="1600" b="1" i="0" u="none" strike="noStrike" cap="none">
                <a:solidFill>
                  <a:srgbClr val="000000"/>
                </a:solidFill>
                <a:latin typeface="Arial"/>
                <a:ea typeface="Arial"/>
                <a:cs typeface="Arial"/>
                <a:sym typeface="Arial"/>
              </a:rPr>
              <a:t>• </a:t>
            </a:r>
            <a:r>
              <a:rPr lang="ro-RO" sz="1600" b="1" i="0" u="none" strike="noStrike" cap="none">
                <a:solidFill>
                  <a:srgbClr val="000000"/>
                </a:solidFill>
                <a:latin typeface="Times New Roman"/>
                <a:ea typeface="Times New Roman"/>
                <a:cs typeface="Times New Roman"/>
                <a:sym typeface="Times New Roman"/>
              </a:rPr>
              <a:t>Feedback</a:t>
            </a:r>
            <a:r>
              <a:rPr lang="ro-RO" sz="1600" b="0" i="0" u="none" strike="noStrike" cap="none">
                <a:solidFill>
                  <a:srgbClr val="000000"/>
                </a:solidFill>
                <a:latin typeface="Times New Roman"/>
                <a:ea typeface="Times New Roman"/>
                <a:cs typeface="Times New Roman"/>
                <a:sym typeface="Times New Roman"/>
              </a:rPr>
              <a:t>: Continuous and constructive feedback is essential for intern growth. (ASE_1_8); </a:t>
            </a:r>
            <a:r>
              <a:rPr lang="ro-RO" sz="1600" b="1" i="0" u="none" strike="noStrike" cap="none">
                <a:solidFill>
                  <a:srgbClr val="000000"/>
                </a:solidFill>
                <a:latin typeface="Arial"/>
                <a:ea typeface="Arial"/>
                <a:cs typeface="Arial"/>
                <a:sym typeface="Arial"/>
              </a:rPr>
              <a:t>• </a:t>
            </a:r>
            <a:r>
              <a:rPr lang="ro-RO" sz="1600" b="1" i="0" u="none" strike="noStrike" cap="none">
                <a:solidFill>
                  <a:srgbClr val="000000"/>
                </a:solidFill>
                <a:latin typeface="Times New Roman"/>
                <a:ea typeface="Times New Roman"/>
                <a:cs typeface="Times New Roman"/>
                <a:sym typeface="Times New Roman"/>
              </a:rPr>
              <a:t>Networking</a:t>
            </a:r>
            <a:r>
              <a:rPr lang="ro-RO" sz="1600" b="0" i="0" u="none" strike="noStrike" cap="none">
                <a:solidFill>
                  <a:srgbClr val="000000"/>
                </a:solidFill>
                <a:latin typeface="Times New Roman"/>
                <a:ea typeface="Times New Roman"/>
                <a:cs typeface="Times New Roman"/>
                <a:sym typeface="Times New Roman"/>
              </a:rPr>
              <a:t>: Organize virtual events to connect interns with professionals and expand their network. (ASE_1_9)</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Conclusion: </a:t>
            </a:r>
            <a:r>
              <a:rPr lang="ro-RO" sz="1600" b="0" i="0" u="none" strike="noStrike" cap="none">
                <a:solidFill>
                  <a:srgbClr val="000000"/>
                </a:solidFill>
                <a:latin typeface="Times New Roman"/>
                <a:ea typeface="Times New Roman"/>
                <a:cs typeface="Times New Roman"/>
                <a:sym typeface="Times New Roman"/>
              </a:rPr>
              <a:t>Effective motivation involves routines, vision alignment, clear expectations, balanced tasks, mentorship, feedback, and the potential use of reward systems to boost engagement and motivation in remote internships.</a:t>
            </a:r>
            <a:endParaRPr sz="16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6"/>
          <p:cNvSpPr txBox="1"/>
          <p:nvPr/>
        </p:nvSpPr>
        <p:spPr>
          <a:xfrm>
            <a:off x="0" y="0"/>
            <a:ext cx="12192000" cy="6157968"/>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Clr>
                <a:srgbClr val="000000"/>
              </a:buClr>
              <a:buSzPts val="1600"/>
              <a:buFont typeface="Times New Roman"/>
              <a:buNone/>
            </a:pPr>
            <a:r>
              <a:rPr lang="ro-RO" sz="1600" b="1" i="0" u="sng" strike="noStrike" cap="none">
                <a:solidFill>
                  <a:srgbClr val="000000"/>
                </a:solidFill>
                <a:latin typeface="Times New Roman"/>
                <a:ea typeface="Times New Roman"/>
                <a:cs typeface="Times New Roman"/>
                <a:sym typeface="Times New Roman"/>
              </a:rPr>
              <a:t>MEASURING SUCCESS IN REMOTE INTERNSHIPS</a:t>
            </a:r>
            <a:endParaRPr sz="1600" b="0" i="0" u="sng"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450"/>
              <a:buFont typeface="Times New Roman"/>
              <a:buNone/>
            </a:pPr>
            <a:r>
              <a:rPr lang="ro-RO" sz="1450" b="0" i="1" u="none" strike="noStrike" cap="none">
                <a:solidFill>
                  <a:srgbClr val="000000"/>
                </a:solidFill>
                <a:latin typeface="Times New Roman"/>
                <a:ea typeface="Times New Roman"/>
                <a:cs typeface="Times New Roman"/>
                <a:sym typeface="Times New Roman"/>
              </a:rPr>
              <a:t>Success in remote internships is evaluated based on goal achievement, learning outcomes, skill acquisition, engagement, professionalism, </a:t>
            </a:r>
            <a:endParaRPr sz="1450" b="0" i="1"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0"/>
              </a:spcBef>
              <a:spcAft>
                <a:spcPts val="0"/>
              </a:spcAft>
              <a:buClr>
                <a:srgbClr val="000000"/>
              </a:buClr>
              <a:buSzPts val="1450"/>
              <a:buFont typeface="Times New Roman"/>
              <a:buNone/>
            </a:pPr>
            <a:r>
              <a:rPr lang="ro-RO" sz="1450" b="0" i="1" u="none" strike="noStrike" cap="none">
                <a:solidFill>
                  <a:srgbClr val="000000"/>
                </a:solidFill>
                <a:latin typeface="Times New Roman"/>
                <a:ea typeface="Times New Roman"/>
                <a:cs typeface="Times New Roman"/>
                <a:sym typeface="Times New Roman"/>
              </a:rPr>
              <a:t>adaptability, and personal/professional growth. Evaluation methods include feedback, performance assessment, and intern satisfaction.</a:t>
            </a:r>
            <a:endParaRPr sz="145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Factors for Success Measurement:</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none" strike="noStrike" cap="none">
                <a:solidFill>
                  <a:srgbClr val="000000"/>
                </a:solidFill>
                <a:latin typeface="Times New Roman"/>
                <a:ea typeface="Times New Roman"/>
                <a:cs typeface="Times New Roman"/>
                <a:sym typeface="Times New Roman"/>
              </a:rPr>
              <a:t>Goal Achievement</a:t>
            </a:r>
            <a:r>
              <a:rPr lang="ro-RO" sz="1400" b="0" i="0" u="none" strike="noStrike" cap="none">
                <a:solidFill>
                  <a:srgbClr val="000000"/>
                </a:solidFill>
                <a:latin typeface="Times New Roman"/>
                <a:ea typeface="Times New Roman"/>
                <a:cs typeface="Times New Roman"/>
                <a:sym typeface="Times New Roman"/>
              </a:rPr>
              <a:t>: Meeting established internship goals and objectives. (ASE_1_1)</a:t>
            </a:r>
            <a:endParaRPr sz="14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none" strike="noStrike" cap="none">
                <a:solidFill>
                  <a:srgbClr val="000000"/>
                </a:solidFill>
                <a:latin typeface="Times New Roman"/>
                <a:ea typeface="Times New Roman"/>
                <a:cs typeface="Times New Roman"/>
                <a:sym typeface="Times New Roman"/>
              </a:rPr>
              <a:t>Learning Outcomes</a:t>
            </a:r>
            <a:r>
              <a:rPr lang="ro-RO" sz="1400" b="0" i="0" u="none" strike="noStrike" cap="none">
                <a:solidFill>
                  <a:srgbClr val="000000"/>
                </a:solidFill>
                <a:latin typeface="Times New Roman"/>
                <a:ea typeface="Times New Roman"/>
                <a:cs typeface="Times New Roman"/>
                <a:sym typeface="Times New Roman"/>
              </a:rPr>
              <a:t>: Achieving learning objectives and acquiring new skills. (ASE_1_2)</a:t>
            </a:r>
            <a:endParaRPr sz="14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none" strike="noStrike" cap="none">
                <a:solidFill>
                  <a:srgbClr val="000000"/>
                </a:solidFill>
                <a:latin typeface="Times New Roman"/>
                <a:ea typeface="Times New Roman"/>
                <a:cs typeface="Times New Roman"/>
                <a:sym typeface="Times New Roman"/>
              </a:rPr>
              <a:t>Engagement</a:t>
            </a:r>
            <a:r>
              <a:rPr lang="ro-RO" sz="1400" b="0" i="0" u="none" strike="noStrike" cap="none">
                <a:solidFill>
                  <a:srgbClr val="000000"/>
                </a:solidFill>
                <a:latin typeface="Times New Roman"/>
                <a:ea typeface="Times New Roman"/>
                <a:cs typeface="Times New Roman"/>
                <a:sym typeface="Times New Roman"/>
              </a:rPr>
              <a:t>: Active participation in tasks and projects. (ASE_1_3)</a:t>
            </a:r>
            <a:endParaRPr sz="14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none" strike="noStrike" cap="none">
                <a:solidFill>
                  <a:srgbClr val="000000"/>
                </a:solidFill>
                <a:latin typeface="Times New Roman"/>
                <a:ea typeface="Times New Roman"/>
                <a:cs typeface="Times New Roman"/>
                <a:sym typeface="Times New Roman"/>
              </a:rPr>
              <a:t>Quality of Work</a:t>
            </a:r>
            <a:r>
              <a:rPr lang="ro-RO" sz="1400" b="0" i="0" u="none" strike="noStrike" cap="none">
                <a:solidFill>
                  <a:srgbClr val="000000"/>
                </a:solidFill>
                <a:latin typeface="Times New Roman"/>
                <a:ea typeface="Times New Roman"/>
                <a:cs typeface="Times New Roman"/>
                <a:sym typeface="Times New Roman"/>
              </a:rPr>
              <a:t>: Delivering quality work, meeting deadlines, and virtual collaboration. (ASE_1_4)</a:t>
            </a:r>
            <a:endParaRPr sz="14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none" strike="noStrike" cap="none">
                <a:solidFill>
                  <a:srgbClr val="000000"/>
                </a:solidFill>
                <a:latin typeface="Times New Roman"/>
                <a:ea typeface="Times New Roman"/>
                <a:cs typeface="Times New Roman"/>
                <a:sym typeface="Times New Roman"/>
              </a:rPr>
              <a:t>Adaptability</a:t>
            </a:r>
            <a:r>
              <a:rPr lang="ro-RO" sz="1400" b="0" i="0" u="none" strike="noStrike" cap="none">
                <a:solidFill>
                  <a:srgbClr val="000000"/>
                </a:solidFill>
                <a:latin typeface="Times New Roman"/>
                <a:ea typeface="Times New Roman"/>
                <a:cs typeface="Times New Roman"/>
                <a:sym typeface="Times New Roman"/>
              </a:rPr>
              <a:t>: Adapting to remote work, effective communication, and collaboration. (ASE_1_5)</a:t>
            </a:r>
            <a:endParaRPr sz="14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none" strike="noStrike" cap="none">
                <a:solidFill>
                  <a:srgbClr val="000000"/>
                </a:solidFill>
                <a:latin typeface="Times New Roman"/>
                <a:ea typeface="Times New Roman"/>
                <a:cs typeface="Times New Roman"/>
                <a:sym typeface="Times New Roman"/>
              </a:rPr>
              <a:t>Skills and Competencies</a:t>
            </a:r>
            <a:r>
              <a:rPr lang="ro-RO" sz="1400" b="0" i="0" u="none" strike="noStrike" cap="none">
                <a:solidFill>
                  <a:srgbClr val="000000"/>
                </a:solidFill>
                <a:latin typeface="Times New Roman"/>
                <a:ea typeface="Times New Roman"/>
                <a:cs typeface="Times New Roman"/>
                <a:sym typeface="Times New Roman"/>
              </a:rPr>
              <a:t>: Demonstrating required competencies. (ASE_1_6)</a:t>
            </a:r>
            <a:endParaRPr sz="14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none" strike="noStrike" cap="none">
                <a:solidFill>
                  <a:srgbClr val="000000"/>
                </a:solidFill>
                <a:latin typeface="Times New Roman"/>
                <a:ea typeface="Times New Roman"/>
                <a:cs typeface="Times New Roman"/>
                <a:sym typeface="Times New Roman"/>
              </a:rPr>
              <a:t>Professional Growth</a:t>
            </a:r>
            <a:r>
              <a:rPr lang="ro-RO" sz="1400" b="0" i="0" u="none" strike="noStrike" cap="none">
                <a:solidFill>
                  <a:srgbClr val="000000"/>
                </a:solidFill>
                <a:latin typeface="Times New Roman"/>
                <a:ea typeface="Times New Roman"/>
                <a:cs typeface="Times New Roman"/>
                <a:sym typeface="Times New Roman"/>
              </a:rPr>
              <a:t>: Applying knowledge, problem-solving, and critical thinking. (ASE_1_7)</a:t>
            </a:r>
            <a:endParaRPr sz="14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none" strike="noStrike" cap="none">
                <a:solidFill>
                  <a:srgbClr val="000000"/>
                </a:solidFill>
                <a:latin typeface="Times New Roman"/>
                <a:ea typeface="Times New Roman"/>
                <a:cs typeface="Times New Roman"/>
                <a:sym typeface="Times New Roman"/>
              </a:rPr>
              <a:t>Technical Skills</a:t>
            </a:r>
            <a:r>
              <a:rPr lang="ro-RO" sz="1400" b="0" i="0" u="none" strike="noStrike" cap="none">
                <a:solidFill>
                  <a:srgbClr val="000000"/>
                </a:solidFill>
                <a:latin typeface="Times New Roman"/>
                <a:ea typeface="Times New Roman"/>
                <a:cs typeface="Times New Roman"/>
                <a:sym typeface="Times New Roman"/>
              </a:rPr>
              <a:t>: Proficiency in relevant technical skills. (ASE_1_8)</a:t>
            </a:r>
            <a:endParaRPr sz="14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none" strike="noStrike" cap="none">
                <a:solidFill>
                  <a:srgbClr val="000000"/>
                </a:solidFill>
                <a:latin typeface="Times New Roman"/>
                <a:ea typeface="Times New Roman"/>
                <a:cs typeface="Times New Roman"/>
                <a:sym typeface="Times New Roman"/>
              </a:rPr>
              <a:t>Personal/Professional Growth</a:t>
            </a:r>
            <a:r>
              <a:rPr lang="ro-RO" sz="1400" b="0" i="0" u="none" strike="noStrike" cap="none">
                <a:solidFill>
                  <a:srgbClr val="000000"/>
                </a:solidFill>
                <a:latin typeface="Times New Roman"/>
                <a:ea typeface="Times New Roman"/>
                <a:cs typeface="Times New Roman"/>
                <a:sym typeface="Times New Roman"/>
              </a:rPr>
              <a:t>: Overcoming challenges, adaptability, and overall well-being. (ASE_1_9)</a:t>
            </a:r>
            <a:endParaRPr sz="14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Evaluation Methods:</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none" strike="noStrike" cap="none">
                <a:solidFill>
                  <a:srgbClr val="000000"/>
                </a:solidFill>
                <a:latin typeface="Times New Roman"/>
                <a:ea typeface="Times New Roman"/>
                <a:cs typeface="Times New Roman"/>
                <a:sym typeface="Times New Roman"/>
              </a:rPr>
              <a:t>Feedback</a:t>
            </a:r>
            <a:r>
              <a:rPr lang="ro-RO" sz="1400" b="0" i="0" u="none" strike="noStrike" cap="none">
                <a:solidFill>
                  <a:srgbClr val="000000"/>
                </a:solidFill>
                <a:latin typeface="Times New Roman"/>
                <a:ea typeface="Times New Roman"/>
                <a:cs typeface="Times New Roman"/>
                <a:sym typeface="Times New Roman"/>
              </a:rPr>
              <a:t>: Gathered from supervisors and mentors.</a:t>
            </a:r>
            <a:endParaRPr sz="14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none" strike="noStrike" cap="none">
                <a:solidFill>
                  <a:srgbClr val="000000"/>
                </a:solidFill>
                <a:latin typeface="Times New Roman"/>
                <a:ea typeface="Times New Roman"/>
                <a:cs typeface="Times New Roman"/>
                <a:sym typeface="Times New Roman"/>
              </a:rPr>
              <a:t>Performance Assessment</a:t>
            </a:r>
            <a:r>
              <a:rPr lang="ro-RO" sz="1400" b="0" i="0" u="none" strike="noStrike" cap="none">
                <a:solidFill>
                  <a:srgbClr val="000000"/>
                </a:solidFill>
                <a:latin typeface="Times New Roman"/>
                <a:ea typeface="Times New Roman"/>
                <a:cs typeface="Times New Roman"/>
                <a:sym typeface="Times New Roman"/>
              </a:rPr>
              <a:t>: Evaluating intern performance.</a:t>
            </a:r>
            <a:endParaRPr sz="14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400" b="1" i="0" u="none" strike="noStrike" cap="none">
                <a:solidFill>
                  <a:srgbClr val="000000"/>
                </a:solidFill>
                <a:latin typeface="Times New Roman"/>
                <a:ea typeface="Times New Roman"/>
                <a:cs typeface="Times New Roman"/>
                <a:sym typeface="Times New Roman"/>
              </a:rPr>
              <a:t>Intern Satisfaction and Engagement</a:t>
            </a:r>
            <a:r>
              <a:rPr lang="ro-RO" sz="1400" b="0" i="0" u="none" strike="noStrike" cap="none">
                <a:solidFill>
                  <a:srgbClr val="000000"/>
                </a:solidFill>
                <a:latin typeface="Times New Roman"/>
                <a:ea typeface="Times New Roman"/>
                <a:cs typeface="Times New Roman"/>
                <a:sym typeface="Times New Roman"/>
              </a:rPr>
              <a:t>: Measuring intern contentment and involvement.</a:t>
            </a:r>
            <a:endParaRPr sz="14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Conclusion: </a:t>
            </a:r>
            <a:r>
              <a:rPr lang="ro-RO" sz="1600" b="0" i="0" u="none" strike="noStrike" cap="none">
                <a:solidFill>
                  <a:srgbClr val="000000"/>
                </a:solidFill>
                <a:latin typeface="Times New Roman"/>
                <a:ea typeface="Times New Roman"/>
                <a:cs typeface="Times New Roman"/>
                <a:sym typeface="Times New Roman"/>
              </a:rPr>
              <a:t>Remote internship success is assessed through factors including goal achievement, skill development, engagement, professionalism, adaptability, and personal/professional growth. Evaluation methods comprise feedback, performance assessment, and intern satisfaction.</a:t>
            </a:r>
            <a:endParaRPr sz="16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7"/>
          <p:cNvSpPr txBox="1"/>
          <p:nvPr/>
        </p:nvSpPr>
        <p:spPr>
          <a:xfrm>
            <a:off x="0" y="0"/>
            <a:ext cx="12192000" cy="6589048"/>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Clr>
                <a:srgbClr val="000000"/>
              </a:buClr>
              <a:buSzPts val="1600"/>
              <a:buFont typeface="Times New Roman"/>
              <a:buNone/>
            </a:pPr>
            <a:r>
              <a:rPr lang="ro-RO" sz="1600" b="1" i="0" u="sng" strike="noStrike" cap="none">
                <a:solidFill>
                  <a:srgbClr val="000000"/>
                </a:solidFill>
                <a:latin typeface="Times New Roman"/>
                <a:ea typeface="Times New Roman"/>
                <a:cs typeface="Times New Roman"/>
                <a:sym typeface="Times New Roman"/>
              </a:rPr>
              <a:t>THE PREVIEW REMOTE INTERNSHIP BLUEPRINT (RIB)</a:t>
            </a:r>
            <a:endParaRPr sz="1600" b="0" i="0" u="sng"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Calibri"/>
              <a:buNone/>
            </a:pPr>
            <a:endParaRPr sz="1600" b="0" i="1"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Calibri"/>
              <a:buNone/>
            </a:pPr>
            <a:endParaRPr sz="1600" b="0" i="1" u="none" strike="noStrike" cap="none">
              <a:solidFill>
                <a:srgbClr val="000000"/>
              </a:solidFill>
              <a:latin typeface="Times New Roman"/>
              <a:ea typeface="Times New Roman"/>
              <a:cs typeface="Times New Roman"/>
              <a:sym typeface="Times New Roman"/>
            </a:endParaRPr>
          </a:p>
          <a:p>
            <a:pPr marL="0" marR="0" lvl="0" indent="0" algn="just" rtl="0">
              <a:lnSpc>
                <a:spcPct val="107000"/>
              </a:lnSpc>
              <a:spcBef>
                <a:spcPts val="0"/>
              </a:spcBef>
              <a:spcAft>
                <a:spcPts val="0"/>
              </a:spcAft>
              <a:buClr>
                <a:srgbClr val="000000"/>
              </a:buClr>
              <a:buSzPts val="1600"/>
              <a:buFont typeface="Times New Roman"/>
              <a:buNone/>
            </a:pPr>
            <a:r>
              <a:rPr lang="ro-RO" sz="1600" b="0" i="1" u="none" strike="noStrike" cap="none">
                <a:solidFill>
                  <a:srgbClr val="000000"/>
                </a:solidFill>
                <a:latin typeface="Times New Roman"/>
                <a:ea typeface="Times New Roman"/>
                <a:cs typeface="Times New Roman"/>
                <a:sym typeface="Times New Roman"/>
              </a:rPr>
              <a:t>The PREVIEW Remote Internship Blueprint (RIB) is a structured framework for remote internships, focusing on students' experiences, professional growth, learning expectations, company objectives, sense of belonging, and the roles of academic supervisors and company mentors. It aims to create a mutually beneficial experience for students and companies, fostering engagement, learning, and success.</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80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Blueprint Components:</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80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Phases of Remote Internships</a:t>
            </a:r>
            <a:r>
              <a:rPr lang="ro-RO" sz="1600" b="0" i="0" u="none" strike="noStrike" cap="none">
                <a:solidFill>
                  <a:srgbClr val="000000"/>
                </a:solidFill>
                <a:latin typeface="Times New Roman"/>
                <a:ea typeface="Times New Roman"/>
                <a:cs typeface="Times New Roman"/>
                <a:sym typeface="Times New Roman"/>
              </a:rPr>
              <a:t>: Guides the journey from start to finish. (ASE_1_2)</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Students' Experiences</a:t>
            </a:r>
            <a:r>
              <a:rPr lang="ro-RO" sz="1600" b="0" i="0" u="none" strike="noStrike" cap="none">
                <a:solidFill>
                  <a:srgbClr val="000000"/>
                </a:solidFill>
                <a:latin typeface="Times New Roman"/>
                <a:ea typeface="Times New Roman"/>
                <a:cs typeface="Times New Roman"/>
                <a:sym typeface="Times New Roman"/>
              </a:rPr>
              <a:t>: Creates a positive and engaging experience. (ASE_1_2)</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Students' Professional Growth</a:t>
            </a:r>
            <a:r>
              <a:rPr lang="ro-RO" sz="1600" b="0" i="0" u="none" strike="noStrike" cap="none">
                <a:solidFill>
                  <a:srgbClr val="000000"/>
                </a:solidFill>
                <a:latin typeface="Times New Roman"/>
                <a:ea typeface="Times New Roman"/>
                <a:cs typeface="Times New Roman"/>
                <a:sym typeface="Times New Roman"/>
              </a:rPr>
              <a:t>: Focuses on guidance and support. (ASE_1_9)</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Students' Learning Expectations</a:t>
            </a:r>
            <a:r>
              <a:rPr lang="ro-RO" sz="1600" b="0" i="0" u="none" strike="noStrike" cap="none">
                <a:solidFill>
                  <a:srgbClr val="000000"/>
                </a:solidFill>
                <a:latin typeface="Times New Roman"/>
                <a:ea typeface="Times New Roman"/>
                <a:cs typeface="Times New Roman"/>
                <a:sym typeface="Times New Roman"/>
              </a:rPr>
              <a:t>: Considers what students want to learn and what companies aim to achieve. (ASE_1_2)</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Objectives of Companies</a:t>
            </a:r>
            <a:r>
              <a:rPr lang="ro-RO" sz="1600" b="0" i="0" u="none" strike="noStrike" cap="none">
                <a:solidFill>
                  <a:srgbClr val="000000"/>
                </a:solidFill>
                <a:latin typeface="Times New Roman"/>
                <a:ea typeface="Times New Roman"/>
                <a:cs typeface="Times New Roman"/>
                <a:sym typeface="Times New Roman"/>
              </a:rPr>
              <a:t>: Aligns learning objectives and company goals. (ASE_1_9)</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Students' Sense of Belonging</a:t>
            </a:r>
            <a:r>
              <a:rPr lang="ro-RO" sz="1600" b="0" i="0" u="none" strike="noStrike" cap="none">
                <a:solidFill>
                  <a:srgbClr val="000000"/>
                </a:solidFill>
                <a:latin typeface="Times New Roman"/>
                <a:ea typeface="Times New Roman"/>
                <a:cs typeface="Times New Roman"/>
                <a:sym typeface="Times New Roman"/>
              </a:rPr>
              <a:t>: Encourages understanding and team integration. (ASE_1_4)</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Students' Engagement in Company Culture</a:t>
            </a:r>
            <a:r>
              <a:rPr lang="ro-RO" sz="1600" b="0" i="0" u="none" strike="noStrike" cap="none">
                <a:solidFill>
                  <a:srgbClr val="000000"/>
                </a:solidFill>
                <a:latin typeface="Times New Roman"/>
                <a:ea typeface="Times New Roman"/>
                <a:cs typeface="Times New Roman"/>
                <a:sym typeface="Times New Roman"/>
              </a:rPr>
              <a:t>: Promotes cultural alignment. (ASE_1_4)</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Academic Supervisors' Roles</a:t>
            </a:r>
            <a:r>
              <a:rPr lang="ro-RO" sz="1600" b="0" i="0" u="none" strike="noStrike" cap="none">
                <a:solidFill>
                  <a:srgbClr val="000000"/>
                </a:solidFill>
                <a:latin typeface="Times New Roman"/>
                <a:ea typeface="Times New Roman"/>
                <a:cs typeface="Times New Roman"/>
                <a:sym typeface="Times New Roman"/>
              </a:rPr>
              <a:t>: Serve as guides and mentors. (ASE_1_5)</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Company Mentors' Roles</a:t>
            </a:r>
            <a:r>
              <a:rPr lang="ro-RO" sz="1600" b="0" i="0" u="none" strike="noStrike" cap="none">
                <a:solidFill>
                  <a:srgbClr val="000000"/>
                </a:solidFill>
                <a:latin typeface="Times New Roman"/>
                <a:ea typeface="Times New Roman"/>
                <a:cs typeface="Times New Roman"/>
                <a:sym typeface="Times New Roman"/>
              </a:rPr>
              <a:t>: Bring industry-specific expertise and insights. (ASE_1_5)</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Academic Supervisors' Support</a:t>
            </a:r>
            <a:r>
              <a:rPr lang="ro-RO" sz="1600" b="0" i="0" u="none" strike="noStrike" cap="none">
                <a:solidFill>
                  <a:srgbClr val="000000"/>
                </a:solidFill>
                <a:latin typeface="Times New Roman"/>
                <a:ea typeface="Times New Roman"/>
                <a:cs typeface="Times New Roman"/>
                <a:sym typeface="Times New Roman"/>
              </a:rPr>
              <a:t>: Answer questions and provide insights. (ASE_1_5)</a:t>
            </a:r>
            <a:endParaRPr sz="1600" b="0" i="0" u="none" strike="noStrike" cap="none">
              <a:solidFill>
                <a:srgbClr val="000000"/>
              </a:solidFill>
              <a:latin typeface="Times New Roman"/>
              <a:ea typeface="Times New Roman"/>
              <a:cs typeface="Times New Roman"/>
              <a:sym typeface="Times New Roman"/>
            </a:endParaRPr>
          </a:p>
          <a:p>
            <a:pPr marL="342900" marR="0" lvl="0" indent="-342900" algn="l" rtl="0">
              <a:lnSpc>
                <a:spcPct val="107000"/>
              </a:lnSpc>
              <a:spcBef>
                <a:spcPts val="0"/>
              </a:spcBef>
              <a:spcAft>
                <a:spcPts val="0"/>
              </a:spcAft>
              <a:buClr>
                <a:srgbClr val="000000"/>
              </a:buClr>
              <a:buSzPts val="1000"/>
              <a:buFont typeface="Noto Sans Symbols"/>
              <a:buChar char="∙"/>
            </a:pPr>
            <a:r>
              <a:rPr lang="ro-RO" sz="1600" b="1" i="0" u="none" strike="noStrike" cap="none">
                <a:solidFill>
                  <a:srgbClr val="000000"/>
                </a:solidFill>
                <a:latin typeface="Times New Roman"/>
                <a:ea typeface="Times New Roman"/>
                <a:cs typeface="Times New Roman"/>
                <a:sym typeface="Times New Roman"/>
              </a:rPr>
              <a:t>Company Mentors' Support</a:t>
            </a:r>
            <a:r>
              <a:rPr lang="ro-RO" sz="1600" b="0" i="0" u="none" strike="noStrike" cap="none">
                <a:solidFill>
                  <a:srgbClr val="000000"/>
                </a:solidFill>
                <a:latin typeface="Times New Roman"/>
                <a:ea typeface="Times New Roman"/>
                <a:cs typeface="Times New Roman"/>
                <a:sym typeface="Times New Roman"/>
              </a:rPr>
              <a:t>: Offer mentorship programs and share professional experiences. (ASE_1_5)</a:t>
            </a: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7000"/>
              </a:lnSpc>
              <a:spcBef>
                <a:spcPts val="0"/>
              </a:spcBef>
              <a:spcAft>
                <a:spcPts val="0"/>
              </a:spcAft>
              <a:buClr>
                <a:srgbClr val="000000"/>
              </a:buClr>
              <a:buSzPts val="1600"/>
              <a:buFont typeface="Calibri"/>
              <a:buNone/>
            </a:pPr>
            <a:endParaRPr sz="1600" b="1" i="0" u="none" strike="noStrike" cap="none">
              <a:solidFill>
                <a:srgbClr val="000000"/>
              </a:solidFill>
              <a:latin typeface="Times New Roman"/>
              <a:ea typeface="Times New Roman"/>
              <a:cs typeface="Times New Roman"/>
              <a:sym typeface="Times New Roman"/>
            </a:endParaRPr>
          </a:p>
          <a:p>
            <a:pPr marL="0" marR="0" lvl="0" indent="0" algn="just" rtl="0">
              <a:lnSpc>
                <a:spcPct val="107000"/>
              </a:lnSpc>
              <a:spcBef>
                <a:spcPts val="0"/>
              </a:spcBef>
              <a:spcAft>
                <a:spcPts val="0"/>
              </a:spcAft>
              <a:buClr>
                <a:srgbClr val="000000"/>
              </a:buClr>
              <a:buSzPts val="1600"/>
              <a:buFont typeface="Times New Roman"/>
              <a:buNone/>
            </a:pPr>
            <a:r>
              <a:rPr lang="ro-RO" sz="1600" b="1" i="0" u="none" strike="noStrike" cap="none">
                <a:solidFill>
                  <a:srgbClr val="000000"/>
                </a:solidFill>
                <a:latin typeface="Times New Roman"/>
                <a:ea typeface="Times New Roman"/>
                <a:cs typeface="Times New Roman"/>
                <a:sym typeface="Times New Roman"/>
              </a:rPr>
              <a:t>Conclusion:</a:t>
            </a:r>
            <a:endParaRPr sz="1600" b="0" i="0" u="none" strike="noStrike" cap="none">
              <a:solidFill>
                <a:srgbClr val="000000"/>
              </a:solidFill>
              <a:latin typeface="Times New Roman"/>
              <a:ea typeface="Times New Roman"/>
              <a:cs typeface="Times New Roman"/>
              <a:sym typeface="Times New Roman"/>
            </a:endParaRPr>
          </a:p>
          <a:p>
            <a:pPr marL="0" marR="0" lvl="0" indent="0" algn="just" rtl="0">
              <a:lnSpc>
                <a:spcPct val="107000"/>
              </a:lnSpc>
              <a:spcBef>
                <a:spcPts val="800"/>
              </a:spcBef>
              <a:spcAft>
                <a:spcPts val="0"/>
              </a:spcAft>
              <a:buClr>
                <a:srgbClr val="000000"/>
              </a:buClr>
              <a:buSzPts val="1600"/>
              <a:buFont typeface="Times New Roman"/>
              <a:buNone/>
            </a:pPr>
            <a:r>
              <a:rPr lang="ro-RO" sz="1600" b="0" i="1" u="none" strike="noStrike" cap="none">
                <a:solidFill>
                  <a:srgbClr val="000000"/>
                </a:solidFill>
                <a:latin typeface="Times New Roman"/>
                <a:ea typeface="Times New Roman"/>
                <a:cs typeface="Times New Roman"/>
                <a:sym typeface="Times New Roman"/>
              </a:rPr>
              <a:t>The RIB framework enhances remote internships by addressing various aspects of student experience, professional growth, learning, and company objectives. It creates a mutually beneficial environment that fosters engagement, learning, and success.</a:t>
            </a:r>
            <a:endParaRPr sz="16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Thème Office">
  <a:themeElements>
    <a:clrScheme name="Thème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Thème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3143</Words>
  <Application>Microsoft Office PowerPoint</Application>
  <PresentationFormat>Widescreen</PresentationFormat>
  <Paragraphs>241</Paragraphs>
  <Slides>17</Slides>
  <Notes>17</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17</vt:i4>
      </vt:variant>
    </vt:vector>
  </HeadingPairs>
  <TitlesOfParts>
    <vt:vector size="22" baseType="lpstr">
      <vt:lpstr>Arial</vt:lpstr>
      <vt:lpstr>Calibri</vt:lpstr>
      <vt:lpstr>Noto Sans Symbols</vt:lpstr>
      <vt:lpstr>Times New Roman</vt:lpstr>
      <vt:lpstr>Thème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Administrator</dc:creator>
  <cp:lastModifiedBy>DANIELA DE GREGORIO</cp:lastModifiedBy>
  <cp:revision>1</cp:revision>
  <dcterms:modified xsi:type="dcterms:W3CDTF">2024-11-20T14:56:43Z</dcterms:modified>
</cp:coreProperties>
</file>