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5" r:id="rId4"/>
    <p:sldId id="271" r:id="rId5"/>
    <p:sldId id="296" r:id="rId6"/>
    <p:sldId id="276" r:id="rId7"/>
    <p:sldId id="274" r:id="rId8"/>
    <p:sldId id="277" r:id="rId9"/>
    <p:sldId id="281" r:id="rId10"/>
    <p:sldId id="282" r:id="rId11"/>
    <p:sldId id="293" r:id="rId12"/>
    <p:sldId id="287" r:id="rId13"/>
    <p:sldId id="288" r:id="rId14"/>
    <p:sldId id="294" r:id="rId15"/>
    <p:sldId id="270" r:id="rId1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 gregorio" initials="dg"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558"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B9290CCC-A7C0-4E5B-9E9F-D42B6FC9AB64}" type="datetimeFigureOut">
              <a:rPr lang="it-IT" smtClean="0"/>
              <a:t>13/10/2022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951545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9290CCC-A7C0-4E5B-9E9F-D42B6FC9AB64}" type="datetimeFigureOut">
              <a:rPr lang="it-IT" smtClean="0"/>
              <a:t>13/10/2022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3928262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B9290CCC-A7C0-4E5B-9E9F-D42B6FC9AB64}" type="datetimeFigureOut">
              <a:rPr lang="it-IT" smtClean="0"/>
              <a:t>13/10/2022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2565461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B9290CCC-A7C0-4E5B-9E9F-D42B6FC9AB64}" type="datetimeFigureOut">
              <a:rPr lang="it-IT" smtClean="0"/>
              <a:t>13/10/2022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4106023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B9290CCC-A7C0-4E5B-9E9F-D42B6FC9AB64}" type="datetimeFigureOut">
              <a:rPr lang="it-IT" smtClean="0"/>
              <a:t>13/10/2022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405440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B9290CCC-A7C0-4E5B-9E9F-D42B6FC9AB64}" type="datetimeFigureOut">
              <a:rPr lang="it-IT" smtClean="0"/>
              <a:t>13/10/2022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2679952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9290CCC-A7C0-4E5B-9E9F-D42B6FC9AB64}" type="datetimeFigureOut">
              <a:rPr lang="it-IT" smtClean="0"/>
              <a:t>13/10/2022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3743514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9290CCC-A7C0-4E5B-9E9F-D42B6FC9AB64}" type="datetimeFigureOut">
              <a:rPr lang="it-IT" smtClean="0"/>
              <a:t>13/10/2022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569085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9290CCC-A7C0-4E5B-9E9F-D42B6FC9AB64}" type="datetimeFigureOut">
              <a:rPr lang="it-IT" smtClean="0"/>
              <a:t>13/10/2022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190774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9290CCC-A7C0-4E5B-9E9F-D42B6FC9AB64}" type="datetimeFigureOut">
              <a:rPr lang="it-IT" smtClean="0"/>
              <a:t>13/10/2022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1101126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9290CCC-A7C0-4E5B-9E9F-D42B6FC9AB64}" type="datetimeFigureOut">
              <a:rPr lang="it-IT" smtClean="0"/>
              <a:t>13/10/2022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916A4C-DCA5-41EC-8E97-BB44EA14E400}" type="slidenum">
              <a:rPr lang="it-IT" smtClean="0"/>
              <a:t>‹N›</a:t>
            </a:fld>
            <a:endParaRPr lang="it-IT"/>
          </a:p>
        </p:txBody>
      </p:sp>
    </p:spTree>
    <p:extLst>
      <p:ext uri="{BB962C8B-B14F-4D97-AF65-F5344CB8AC3E}">
        <p14:creationId xmlns:p14="http://schemas.microsoft.com/office/powerpoint/2010/main" val="112771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90CCC-A7C0-4E5B-9E9F-D42B6FC9AB64}" type="datetimeFigureOut">
              <a:rPr lang="it-IT" smtClean="0"/>
              <a:t>13/10/2022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916A4C-DCA5-41EC-8E97-BB44EA14E400}" type="slidenum">
              <a:rPr lang="it-IT" smtClean="0"/>
              <a:t>‹N›</a:t>
            </a:fld>
            <a:endParaRPr lang="it-IT"/>
          </a:p>
        </p:txBody>
      </p:sp>
    </p:spTree>
    <p:extLst>
      <p:ext uri="{BB962C8B-B14F-4D97-AF65-F5344CB8AC3E}">
        <p14:creationId xmlns:p14="http://schemas.microsoft.com/office/powerpoint/2010/main" val="4079844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en-US" b="1" dirty="0"/>
              <a:t>Promoting Resilience and Employability in </a:t>
            </a:r>
            <a:r>
              <a:rPr lang="en-US" b="1" dirty="0" err="1" smtClean="0"/>
              <a:t>uniVersity</a:t>
            </a:r>
            <a:r>
              <a:rPr lang="en-US" b="1" dirty="0" smtClean="0"/>
              <a:t>-</a:t>
            </a:r>
            <a:br>
              <a:rPr lang="en-US" b="1" dirty="0" smtClean="0"/>
            </a:br>
            <a:r>
              <a:rPr lang="en-US" b="1" dirty="0" smtClean="0"/>
              <a:t>PREVIEW</a:t>
            </a:r>
            <a:br>
              <a:rPr lang="en-US" b="1" dirty="0" smtClean="0"/>
            </a:br>
            <a:r>
              <a:rPr lang="en-US" b="1" dirty="0"/>
              <a:t>ERASMUS + Call 2022 Round 1 KA2 KA220-HED - Cooperation partnerships in higher education</a:t>
            </a:r>
            <a:endParaRPr lang="it-IT"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517232"/>
            <a:ext cx="40005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7227" y="4754191"/>
            <a:ext cx="2624627" cy="1927993"/>
          </a:xfrm>
          <a:prstGeom prst="rect">
            <a:avLst/>
          </a:prstGeom>
        </p:spPr>
      </p:pic>
    </p:spTree>
    <p:extLst>
      <p:ext uri="{BB962C8B-B14F-4D97-AF65-F5344CB8AC3E}">
        <p14:creationId xmlns:p14="http://schemas.microsoft.com/office/powerpoint/2010/main" val="3652282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70443" y="-13997"/>
            <a:ext cx="7772400" cy="1470025"/>
          </a:xfrm>
        </p:spPr>
        <p:txBody>
          <a:bodyPr>
            <a:normAutofit/>
          </a:bodyPr>
          <a:lstStyle/>
          <a:p>
            <a:r>
              <a:rPr lang="it-IT" sz="2400" b="1" dirty="0" smtClean="0"/>
              <a:t>PREVIEW AT GLANCE</a:t>
            </a:r>
            <a:endParaRPr lang="it-IT" sz="2400" dirty="0"/>
          </a:p>
        </p:txBody>
      </p:sp>
      <p:sp>
        <p:nvSpPr>
          <p:cNvPr id="3" name="Sottotitolo 2"/>
          <p:cNvSpPr>
            <a:spLocks noGrp="1"/>
          </p:cNvSpPr>
          <p:nvPr>
            <p:ph type="subTitle" idx="1"/>
          </p:nvPr>
        </p:nvSpPr>
        <p:spPr>
          <a:xfrm>
            <a:off x="445344" y="851644"/>
            <a:ext cx="7632848" cy="3672408"/>
          </a:xfrm>
        </p:spPr>
        <p:txBody>
          <a:bodyPr>
            <a:noAutofit/>
          </a:bodyPr>
          <a:lstStyle/>
          <a:p>
            <a:pPr algn="just"/>
            <a:r>
              <a:rPr lang="en-US" sz="1400" b="1" dirty="0">
                <a:solidFill>
                  <a:schemeClr val="tx1"/>
                </a:solidFill>
              </a:rPr>
              <a:t>The Project PREVIEW aims to promote innovative learning and teaching practices applied during</a:t>
            </a:r>
          </a:p>
          <a:p>
            <a:pPr algn="just"/>
            <a:r>
              <a:rPr lang="en-US" sz="1400" b="1" dirty="0">
                <a:solidFill>
                  <a:schemeClr val="tx1"/>
                </a:solidFill>
              </a:rPr>
              <a:t>internship to address the new societal challenges derived from the digital age by supporting the design and the </a:t>
            </a:r>
            <a:r>
              <a:rPr lang="en-US" sz="1400" b="1" dirty="0" smtClean="0">
                <a:solidFill>
                  <a:schemeClr val="tx1"/>
                </a:solidFill>
              </a:rPr>
              <a:t>development of </a:t>
            </a:r>
            <a:r>
              <a:rPr lang="en-US" sz="1400" b="1" dirty="0">
                <a:solidFill>
                  <a:schemeClr val="tx1"/>
                </a:solidFill>
              </a:rPr>
              <a:t>more student-</a:t>
            </a:r>
            <a:r>
              <a:rPr lang="en-US" sz="1400" b="1" dirty="0" err="1">
                <a:solidFill>
                  <a:schemeClr val="tx1"/>
                </a:solidFill>
              </a:rPr>
              <a:t>centred</a:t>
            </a:r>
            <a:r>
              <a:rPr lang="en-US" sz="1400" b="1" dirty="0">
                <a:solidFill>
                  <a:schemeClr val="tx1"/>
                </a:solidFill>
              </a:rPr>
              <a:t> learning outcomes and curricula that reduce the mismatch between skills supply and </a:t>
            </a:r>
            <a:r>
              <a:rPr lang="en-US" sz="1400" b="1" dirty="0" smtClean="0">
                <a:solidFill>
                  <a:schemeClr val="tx1"/>
                </a:solidFill>
              </a:rPr>
              <a:t>demand relevant </a:t>
            </a:r>
            <a:r>
              <a:rPr lang="en-US" sz="1400" b="1" dirty="0">
                <a:solidFill>
                  <a:schemeClr val="tx1"/>
                </a:solidFill>
              </a:rPr>
              <a:t>to the new remote work environment</a:t>
            </a:r>
            <a:r>
              <a:rPr lang="en-US" sz="1400" b="1" dirty="0" smtClean="0">
                <a:solidFill>
                  <a:schemeClr val="tx1"/>
                </a:solidFill>
              </a:rPr>
              <a:t>.</a:t>
            </a:r>
          </a:p>
          <a:p>
            <a:pPr algn="just"/>
            <a:r>
              <a:rPr lang="en-US" sz="1400" dirty="0" smtClean="0">
                <a:solidFill>
                  <a:schemeClr val="tx1"/>
                </a:solidFill>
              </a:rPr>
              <a:t>The </a:t>
            </a:r>
            <a:r>
              <a:rPr lang="en-US" sz="1400" dirty="0">
                <a:solidFill>
                  <a:schemeClr val="tx1"/>
                </a:solidFill>
              </a:rPr>
              <a:t>project therefore undertakes to </a:t>
            </a:r>
            <a:endParaRPr lang="en-US" sz="1400" dirty="0" smtClean="0">
              <a:solidFill>
                <a:schemeClr val="tx1"/>
              </a:solidFill>
            </a:endParaRPr>
          </a:p>
          <a:p>
            <a:pPr marL="285750" indent="-285750" algn="just">
              <a:buFont typeface="Arial" panose="020B0604020202020204" pitchFamily="34" charset="0"/>
              <a:buChar char="•"/>
            </a:pPr>
            <a:r>
              <a:rPr lang="en-US" sz="1400" dirty="0">
                <a:solidFill>
                  <a:schemeClr val="tx1"/>
                </a:solidFill>
              </a:rPr>
              <a:t>OS1 D</a:t>
            </a:r>
            <a:r>
              <a:rPr lang="en-US" sz="1400" dirty="0" smtClean="0">
                <a:solidFill>
                  <a:schemeClr val="tx1"/>
                </a:solidFill>
              </a:rPr>
              <a:t>esign </a:t>
            </a:r>
            <a:r>
              <a:rPr lang="en-US" sz="1400" dirty="0">
                <a:solidFill>
                  <a:schemeClr val="tx1"/>
                </a:solidFill>
              </a:rPr>
              <a:t>and test a new University curriculum by </a:t>
            </a:r>
            <a:r>
              <a:rPr lang="en-US" sz="1400" dirty="0" smtClean="0">
                <a:solidFill>
                  <a:schemeClr val="tx1"/>
                </a:solidFill>
              </a:rPr>
              <a:t>including </a:t>
            </a:r>
            <a:r>
              <a:rPr lang="en-US" sz="1400" dirty="0">
                <a:solidFill>
                  <a:schemeClr val="tx1"/>
                </a:solidFill>
              </a:rPr>
              <a:t>innovative Remote Internship </a:t>
            </a:r>
            <a:endParaRPr lang="en-US" sz="1400" dirty="0" smtClean="0">
              <a:solidFill>
                <a:schemeClr val="tx1"/>
              </a:solidFill>
            </a:endParaRPr>
          </a:p>
          <a:p>
            <a:pPr marL="285750" indent="-285750" algn="just">
              <a:buFont typeface="Arial" panose="020B0604020202020204" pitchFamily="34" charset="0"/>
              <a:buChar char="•"/>
            </a:pPr>
            <a:r>
              <a:rPr lang="en-US" sz="1400" dirty="0" smtClean="0">
                <a:solidFill>
                  <a:schemeClr val="tx1"/>
                </a:solidFill>
              </a:rPr>
              <a:t>OS2.Promoting </a:t>
            </a:r>
            <a:r>
              <a:rPr lang="en-US" sz="1400" dirty="0">
                <a:solidFill>
                  <a:schemeClr val="tx1"/>
                </a:solidFill>
              </a:rPr>
              <a:t>a smooth shift in the University Partners from the in person internship program to a virtual program in the fields of tourism and cultural heritage </a:t>
            </a:r>
            <a:endParaRPr lang="en-US" sz="1400" dirty="0" smtClean="0">
              <a:solidFill>
                <a:schemeClr val="tx1"/>
              </a:solidFill>
            </a:endParaRPr>
          </a:p>
          <a:p>
            <a:pPr marL="285750" indent="-285750" algn="just">
              <a:buFont typeface="Arial" panose="020B0604020202020204" pitchFamily="34" charset="0"/>
              <a:buChar char="•"/>
            </a:pPr>
            <a:r>
              <a:rPr lang="en-US" sz="1400" dirty="0" smtClean="0">
                <a:solidFill>
                  <a:schemeClr val="tx1"/>
                </a:solidFill>
              </a:rPr>
              <a:t>OS3.Involving </a:t>
            </a:r>
            <a:r>
              <a:rPr lang="en-US" sz="1400" dirty="0">
                <a:solidFill>
                  <a:schemeClr val="tx1"/>
                </a:solidFill>
              </a:rPr>
              <a:t>at least 100 students or graduates (at least 16 of them with economic and geographical limitations) participating in remote internship experiences in the field of tourism and cultural heritage </a:t>
            </a:r>
            <a:endParaRPr lang="en-US" sz="1400" dirty="0" smtClean="0">
              <a:solidFill>
                <a:schemeClr val="tx1"/>
              </a:solidFill>
            </a:endParaRPr>
          </a:p>
          <a:p>
            <a:pPr marL="285750" indent="-285750" algn="just">
              <a:buFont typeface="Arial" panose="020B0604020202020204" pitchFamily="34" charset="0"/>
              <a:buChar char="•"/>
            </a:pPr>
            <a:r>
              <a:rPr lang="en-US" sz="1400" dirty="0" smtClean="0">
                <a:solidFill>
                  <a:schemeClr val="tx1"/>
                </a:solidFill>
              </a:rPr>
              <a:t>OS4.Providing </a:t>
            </a:r>
            <a:r>
              <a:rPr lang="en-US" sz="1400" dirty="0">
                <a:solidFill>
                  <a:schemeClr val="tx1"/>
                </a:solidFill>
              </a:rPr>
              <a:t>at least 50 education operators (teachers, trainers, university and company tutors, </a:t>
            </a:r>
            <a:r>
              <a:rPr lang="en-US" sz="1400" dirty="0" err="1">
                <a:solidFill>
                  <a:schemeClr val="tx1"/>
                </a:solidFill>
              </a:rPr>
              <a:t>etc</a:t>
            </a:r>
            <a:r>
              <a:rPr lang="en-US" sz="1400" dirty="0">
                <a:solidFill>
                  <a:schemeClr val="tx1"/>
                </a:solidFill>
              </a:rPr>
              <a:t>) with a much higher level of digital skills to usefully manage blended internship experiences as well as blended learning. </a:t>
            </a:r>
            <a:endParaRPr lang="en-US" sz="1400" dirty="0" smtClean="0">
              <a:solidFill>
                <a:schemeClr val="tx1"/>
              </a:solidFill>
            </a:endParaRPr>
          </a:p>
          <a:p>
            <a:pPr marL="285750" indent="-285750" algn="just">
              <a:buFont typeface="Arial" panose="020B0604020202020204" pitchFamily="34" charset="0"/>
              <a:buChar char="•"/>
            </a:pPr>
            <a:r>
              <a:rPr lang="en-US" sz="1400" dirty="0" smtClean="0">
                <a:solidFill>
                  <a:schemeClr val="tx1"/>
                </a:solidFill>
              </a:rPr>
              <a:t>OS5.Facilitating </a:t>
            </a:r>
            <a:r>
              <a:rPr lang="en-US" sz="1400" dirty="0">
                <a:solidFill>
                  <a:schemeClr val="tx1"/>
                </a:solidFill>
              </a:rPr>
              <a:t>access to international work experiences despite economic and geographical limitations, disabilities, learning difficulties and disadvantages </a:t>
            </a:r>
            <a:endParaRPr lang="en-US" sz="1400" dirty="0" smtClean="0">
              <a:solidFill>
                <a:schemeClr val="tx1"/>
              </a:solidFill>
            </a:endParaRPr>
          </a:p>
          <a:p>
            <a:pPr marL="285750" indent="-285750" algn="just">
              <a:buFont typeface="Arial" panose="020B0604020202020204" pitchFamily="34" charset="0"/>
              <a:buChar char="•"/>
            </a:pPr>
            <a:r>
              <a:rPr lang="en-US" sz="1400" dirty="0" smtClean="0">
                <a:solidFill>
                  <a:schemeClr val="tx1"/>
                </a:solidFill>
              </a:rPr>
              <a:t>OS9.Improvement </a:t>
            </a:r>
            <a:r>
              <a:rPr lang="en-US" sz="1400" dirty="0">
                <a:solidFill>
                  <a:schemeClr val="tx1"/>
                </a:solidFill>
              </a:rPr>
              <a:t>of knowledge about new methodologies, tools and technologies as educational means for supporting teachers and students to develop digital and soft skills and competences </a:t>
            </a:r>
            <a:endParaRPr lang="en-US" sz="1400" dirty="0" smtClean="0">
              <a:solidFill>
                <a:schemeClr val="tx1"/>
              </a:solidFill>
            </a:endParaRPr>
          </a:p>
        </p:txBody>
      </p:sp>
      <p:pic>
        <p:nvPicPr>
          <p:cNvPr id="4" name="Immagine 3"/>
          <p:cNvPicPr>
            <a:picLocks noChangeAspect="1"/>
          </p:cNvPicPr>
          <p:nvPr/>
        </p:nvPicPr>
        <p:blipFill>
          <a:blip r:embed="rId2"/>
          <a:stretch>
            <a:fillRect/>
          </a:stretch>
        </p:blipFill>
        <p:spPr>
          <a:xfrm>
            <a:off x="8075240" y="6159336"/>
            <a:ext cx="950713" cy="698664"/>
          </a:xfrm>
          <a:prstGeom prst="rect">
            <a:avLst/>
          </a:prstGeom>
        </p:spPr>
      </p:pic>
    </p:spTree>
    <p:extLst>
      <p:ext uri="{BB962C8B-B14F-4D97-AF65-F5344CB8AC3E}">
        <p14:creationId xmlns:p14="http://schemas.microsoft.com/office/powerpoint/2010/main" val="150112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6632"/>
            <a:ext cx="7772400" cy="1470025"/>
          </a:xfrm>
        </p:spPr>
        <p:txBody>
          <a:bodyPr>
            <a:normAutofit/>
          </a:bodyPr>
          <a:lstStyle/>
          <a:p>
            <a:r>
              <a:rPr lang="it-IT" sz="2400" b="1" dirty="0" smtClean="0"/>
              <a:t>PREVIEW AT GLANCE</a:t>
            </a:r>
            <a:endParaRPr lang="it-IT" sz="2400" dirty="0"/>
          </a:p>
        </p:txBody>
      </p:sp>
      <p:sp>
        <p:nvSpPr>
          <p:cNvPr id="3" name="Sottotitolo 2"/>
          <p:cNvSpPr>
            <a:spLocks noGrp="1"/>
          </p:cNvSpPr>
          <p:nvPr>
            <p:ph type="subTitle" idx="1"/>
          </p:nvPr>
        </p:nvSpPr>
        <p:spPr>
          <a:xfrm>
            <a:off x="467544" y="1124744"/>
            <a:ext cx="7632848" cy="3672408"/>
          </a:xfrm>
        </p:spPr>
        <p:txBody>
          <a:bodyPr>
            <a:noAutofit/>
          </a:bodyPr>
          <a:lstStyle/>
          <a:p>
            <a:pPr algn="just"/>
            <a:r>
              <a:rPr lang="en-GB" sz="2800" dirty="0">
                <a:solidFill>
                  <a:schemeClr val="tx1"/>
                </a:solidFill>
              </a:rPr>
              <a:t>The project arose from the need to train students and graduates with the key skills for smart working. It is therefore proposed to train students and graduates through a specific e-learning platform on the skills identified as critical to meet the challenges of distance working. Afterwards, students and graduates will have the opportunity to put these skills into practice in the context of remote work placements, testing to what extent they are able to work remotely and interact and collaborate effectively with colleagues and superiors remotely</a:t>
            </a:r>
            <a:r>
              <a:rPr lang="en-GB" dirty="0"/>
              <a:t>.</a:t>
            </a:r>
          </a:p>
        </p:txBody>
      </p:sp>
      <p:pic>
        <p:nvPicPr>
          <p:cNvPr id="4" name="Immagine 3"/>
          <p:cNvPicPr>
            <a:picLocks noChangeAspect="1"/>
          </p:cNvPicPr>
          <p:nvPr/>
        </p:nvPicPr>
        <p:blipFill>
          <a:blip r:embed="rId2"/>
          <a:stretch>
            <a:fillRect/>
          </a:stretch>
        </p:blipFill>
        <p:spPr>
          <a:xfrm>
            <a:off x="8100392" y="6021288"/>
            <a:ext cx="951058" cy="701101"/>
          </a:xfrm>
          <a:prstGeom prst="rect">
            <a:avLst/>
          </a:prstGeom>
        </p:spPr>
      </p:pic>
    </p:spTree>
    <p:extLst>
      <p:ext uri="{BB962C8B-B14F-4D97-AF65-F5344CB8AC3E}">
        <p14:creationId xmlns:p14="http://schemas.microsoft.com/office/powerpoint/2010/main" val="3663657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260648"/>
            <a:ext cx="7772400" cy="1470025"/>
          </a:xfrm>
        </p:spPr>
        <p:txBody>
          <a:bodyPr>
            <a:normAutofit/>
          </a:bodyPr>
          <a:lstStyle/>
          <a:p>
            <a:r>
              <a:rPr lang="it-IT" sz="2400" b="1" dirty="0"/>
              <a:t>PREVIEW AT GLANCE</a:t>
            </a:r>
            <a:endParaRPr lang="it-IT" sz="2400" dirty="0"/>
          </a:p>
        </p:txBody>
      </p:sp>
      <p:sp>
        <p:nvSpPr>
          <p:cNvPr id="3" name="Sottotitolo 2"/>
          <p:cNvSpPr>
            <a:spLocks noGrp="1"/>
          </p:cNvSpPr>
          <p:nvPr>
            <p:ph type="subTitle" idx="1"/>
          </p:nvPr>
        </p:nvSpPr>
        <p:spPr>
          <a:xfrm>
            <a:off x="611560" y="1628800"/>
            <a:ext cx="7632848" cy="3672408"/>
          </a:xfrm>
        </p:spPr>
        <p:txBody>
          <a:bodyPr>
            <a:normAutofit lnSpcReduction="10000"/>
          </a:bodyPr>
          <a:lstStyle/>
          <a:p>
            <a:pPr algn="just">
              <a:lnSpc>
                <a:spcPct val="90000"/>
              </a:lnSpc>
            </a:pPr>
            <a:r>
              <a:rPr lang="it-IT" sz="2400" b="1" dirty="0" err="1" smtClean="0">
                <a:solidFill>
                  <a:schemeClr val="tx1"/>
                </a:solidFill>
              </a:rPr>
              <a:t>Duration</a:t>
            </a:r>
            <a:r>
              <a:rPr lang="it-IT" sz="2400" b="1" dirty="0" smtClean="0">
                <a:solidFill>
                  <a:schemeClr val="tx1"/>
                </a:solidFill>
              </a:rPr>
              <a:t> 36 </a:t>
            </a:r>
            <a:r>
              <a:rPr lang="it-IT" sz="2400" b="1" dirty="0" err="1" smtClean="0">
                <a:solidFill>
                  <a:schemeClr val="tx1"/>
                </a:solidFill>
              </a:rPr>
              <a:t>Months</a:t>
            </a:r>
            <a:r>
              <a:rPr lang="it-IT" sz="2400" b="1" dirty="0" smtClean="0">
                <a:solidFill>
                  <a:schemeClr val="tx1"/>
                </a:solidFill>
              </a:rPr>
              <a:t> (1 </a:t>
            </a:r>
            <a:r>
              <a:rPr lang="it-IT" sz="2400" b="1" dirty="0" err="1" smtClean="0">
                <a:solidFill>
                  <a:schemeClr val="tx1"/>
                </a:solidFill>
              </a:rPr>
              <a:t>Sep</a:t>
            </a:r>
            <a:r>
              <a:rPr lang="it-IT" sz="2400" b="1" dirty="0" smtClean="0">
                <a:solidFill>
                  <a:schemeClr val="tx1"/>
                </a:solidFill>
              </a:rPr>
              <a:t>. 2022/ 31 </a:t>
            </a:r>
            <a:r>
              <a:rPr lang="it-IT" sz="2400" b="1" dirty="0" err="1" smtClean="0">
                <a:solidFill>
                  <a:schemeClr val="tx1"/>
                </a:solidFill>
              </a:rPr>
              <a:t>Aug</a:t>
            </a:r>
            <a:r>
              <a:rPr lang="it-IT" sz="2400" b="1" dirty="0" smtClean="0">
                <a:solidFill>
                  <a:schemeClr val="tx1"/>
                </a:solidFill>
              </a:rPr>
              <a:t>. 2025)</a:t>
            </a:r>
            <a:endParaRPr lang="it-IT" sz="2400" b="1" dirty="0">
              <a:solidFill>
                <a:schemeClr val="tx1"/>
              </a:solidFill>
            </a:endParaRPr>
          </a:p>
          <a:p>
            <a:pPr algn="just">
              <a:lnSpc>
                <a:spcPct val="90000"/>
              </a:lnSpc>
            </a:pPr>
            <a:r>
              <a:rPr lang="it-IT" sz="2400" b="1" dirty="0">
                <a:solidFill>
                  <a:schemeClr val="tx1"/>
                </a:solidFill>
              </a:rPr>
              <a:t>Partnership </a:t>
            </a:r>
            <a:r>
              <a:rPr lang="it-IT" sz="2400" b="1" dirty="0" smtClean="0">
                <a:solidFill>
                  <a:schemeClr val="tx1"/>
                </a:solidFill>
              </a:rPr>
              <a:t>: CNR (Coordinator)(IT) </a:t>
            </a:r>
          </a:p>
          <a:p>
            <a:pPr marL="457200" indent="-457200" algn="just">
              <a:lnSpc>
                <a:spcPct val="90000"/>
              </a:lnSpc>
              <a:buFont typeface="+mj-lt"/>
              <a:buAutoNum type="arabicPeriod"/>
            </a:pPr>
            <a:r>
              <a:rPr lang="it-IT" sz="2400" b="1" dirty="0" smtClean="0">
                <a:solidFill>
                  <a:schemeClr val="tx1"/>
                </a:solidFill>
              </a:rPr>
              <a:t>UNIVERSITA DEGLI </a:t>
            </a:r>
            <a:r>
              <a:rPr lang="it-IT" sz="2400" b="1" dirty="0">
                <a:solidFill>
                  <a:schemeClr val="tx1"/>
                </a:solidFill>
              </a:rPr>
              <a:t>STUDI </a:t>
            </a:r>
            <a:r>
              <a:rPr lang="it-IT" sz="2400" b="1" dirty="0" smtClean="0">
                <a:solidFill>
                  <a:schemeClr val="tx1"/>
                </a:solidFill>
              </a:rPr>
              <a:t>DI SASSARI (IT), </a:t>
            </a:r>
          </a:p>
          <a:p>
            <a:pPr marL="457200" indent="-457200" algn="just">
              <a:lnSpc>
                <a:spcPct val="90000"/>
              </a:lnSpc>
              <a:buFont typeface="+mj-lt"/>
              <a:buAutoNum type="arabicPeriod"/>
            </a:pPr>
            <a:r>
              <a:rPr lang="it-IT" sz="2400" b="1" dirty="0" smtClean="0">
                <a:solidFill>
                  <a:schemeClr val="tx1"/>
                </a:solidFill>
              </a:rPr>
              <a:t>ACADEMIA DE STUDII</a:t>
            </a:r>
            <a:r>
              <a:rPr lang="it-IT" sz="2400" b="1" dirty="0">
                <a:solidFill>
                  <a:schemeClr val="tx1"/>
                </a:solidFill>
              </a:rPr>
              <a:t> </a:t>
            </a:r>
            <a:r>
              <a:rPr lang="it-IT" sz="2400" b="1" dirty="0" smtClean="0">
                <a:solidFill>
                  <a:schemeClr val="tx1"/>
                </a:solidFill>
              </a:rPr>
              <a:t>ECONOMICE DIN BUCURESTI (RO)  </a:t>
            </a:r>
          </a:p>
          <a:p>
            <a:pPr marL="457200" indent="-457200" algn="just">
              <a:lnSpc>
                <a:spcPct val="90000"/>
              </a:lnSpc>
              <a:buFont typeface="+mj-lt"/>
              <a:buAutoNum type="arabicPeriod"/>
            </a:pPr>
            <a:r>
              <a:rPr lang="it-IT" sz="2400" b="1" dirty="0" smtClean="0">
                <a:solidFill>
                  <a:schemeClr val="tx1"/>
                </a:solidFill>
              </a:rPr>
              <a:t>UNIVERSIDAD DE SALAMANCA (ES)  </a:t>
            </a:r>
          </a:p>
          <a:p>
            <a:pPr marL="457200" indent="-457200" algn="just">
              <a:lnSpc>
                <a:spcPct val="90000"/>
              </a:lnSpc>
              <a:buFont typeface="+mj-lt"/>
              <a:buAutoNum type="arabicPeriod"/>
            </a:pPr>
            <a:r>
              <a:rPr lang="it-IT" sz="2400" b="1" dirty="0" err="1" smtClean="0">
                <a:solidFill>
                  <a:schemeClr val="tx1"/>
                </a:solidFill>
              </a:rPr>
              <a:t>Mediterranean</a:t>
            </a:r>
            <a:r>
              <a:rPr lang="it-IT" sz="2400" b="1" dirty="0" smtClean="0">
                <a:solidFill>
                  <a:schemeClr val="tx1"/>
                </a:solidFill>
              </a:rPr>
              <a:t> </a:t>
            </a:r>
            <a:r>
              <a:rPr lang="it-IT" sz="2400" b="1" dirty="0" err="1" smtClean="0">
                <a:solidFill>
                  <a:schemeClr val="tx1"/>
                </a:solidFill>
              </a:rPr>
              <a:t>Pearls</a:t>
            </a:r>
            <a:r>
              <a:rPr lang="it-IT" sz="2400" b="1" dirty="0" smtClean="0">
                <a:solidFill>
                  <a:schemeClr val="tx1"/>
                </a:solidFill>
              </a:rPr>
              <a:t> </a:t>
            </a:r>
            <a:r>
              <a:rPr lang="it-IT" sz="2400" b="1" dirty="0">
                <a:solidFill>
                  <a:schemeClr val="tx1"/>
                </a:solidFill>
              </a:rPr>
              <a:t>APS </a:t>
            </a:r>
            <a:r>
              <a:rPr lang="it-IT" sz="2400" b="1" dirty="0" smtClean="0">
                <a:solidFill>
                  <a:schemeClr val="tx1"/>
                </a:solidFill>
              </a:rPr>
              <a:t>(IT)</a:t>
            </a:r>
          </a:p>
          <a:p>
            <a:pPr marL="457200" indent="-457200" algn="just">
              <a:lnSpc>
                <a:spcPct val="90000"/>
              </a:lnSpc>
              <a:buFont typeface="+mj-lt"/>
              <a:buAutoNum type="arabicPeriod"/>
            </a:pPr>
            <a:r>
              <a:rPr lang="it-IT" sz="2400" b="1" dirty="0" err="1" smtClean="0">
                <a:solidFill>
                  <a:schemeClr val="tx1"/>
                </a:solidFill>
              </a:rPr>
              <a:t>Asociatia</a:t>
            </a:r>
            <a:r>
              <a:rPr lang="it-IT" sz="2400" b="1" dirty="0" smtClean="0">
                <a:solidFill>
                  <a:schemeClr val="tx1"/>
                </a:solidFill>
              </a:rPr>
              <a:t> de </a:t>
            </a:r>
            <a:r>
              <a:rPr lang="it-IT" sz="2400" b="1" dirty="0" err="1" smtClean="0">
                <a:solidFill>
                  <a:schemeClr val="tx1"/>
                </a:solidFill>
              </a:rPr>
              <a:t>Dezvoltare</a:t>
            </a:r>
            <a:r>
              <a:rPr lang="it-IT" sz="2400" b="1" dirty="0" smtClean="0">
                <a:solidFill>
                  <a:schemeClr val="tx1"/>
                </a:solidFill>
              </a:rPr>
              <a:t> </a:t>
            </a:r>
            <a:r>
              <a:rPr lang="it-IT" sz="2400" b="1" dirty="0" err="1" smtClean="0">
                <a:solidFill>
                  <a:schemeClr val="tx1"/>
                </a:solidFill>
              </a:rPr>
              <a:t>Intercomunitara</a:t>
            </a:r>
            <a:r>
              <a:rPr lang="it-IT" sz="2400" b="1" dirty="0" smtClean="0">
                <a:solidFill>
                  <a:schemeClr val="tx1"/>
                </a:solidFill>
              </a:rPr>
              <a:t> </a:t>
            </a:r>
            <a:r>
              <a:rPr lang="it-IT" sz="2400" b="1" dirty="0" err="1" smtClean="0">
                <a:solidFill>
                  <a:schemeClr val="tx1"/>
                </a:solidFill>
              </a:rPr>
              <a:t>Harghita</a:t>
            </a:r>
            <a:r>
              <a:rPr lang="it-IT" sz="2400" b="1" dirty="0" smtClean="0">
                <a:solidFill>
                  <a:schemeClr val="tx1"/>
                </a:solidFill>
              </a:rPr>
              <a:t> (RO)</a:t>
            </a:r>
          </a:p>
          <a:p>
            <a:pPr marL="457200" indent="-457200" algn="just">
              <a:lnSpc>
                <a:spcPct val="90000"/>
              </a:lnSpc>
              <a:buFont typeface="+mj-lt"/>
              <a:buAutoNum type="arabicPeriod"/>
            </a:pPr>
            <a:r>
              <a:rPr lang="it-IT" sz="2400" b="1" dirty="0" err="1" smtClean="0">
                <a:solidFill>
                  <a:schemeClr val="tx1"/>
                </a:solidFill>
              </a:rPr>
              <a:t>AlterContacts</a:t>
            </a:r>
            <a:r>
              <a:rPr lang="it-IT" sz="2400" b="1" dirty="0" smtClean="0">
                <a:solidFill>
                  <a:schemeClr val="tx1"/>
                </a:solidFill>
              </a:rPr>
              <a:t> (NL)</a:t>
            </a:r>
          </a:p>
          <a:p>
            <a:pPr marL="457200" indent="-457200" algn="just">
              <a:lnSpc>
                <a:spcPct val="90000"/>
              </a:lnSpc>
              <a:buFont typeface="+mj-lt"/>
              <a:buAutoNum type="arabicPeriod"/>
            </a:pPr>
            <a:r>
              <a:rPr lang="it-IT" sz="2400" b="1" dirty="0" smtClean="0">
                <a:solidFill>
                  <a:schemeClr val="tx1"/>
                </a:solidFill>
              </a:rPr>
              <a:t>NEVSEHIR HACI BEKTAS VELI UNIVERSITY (TR)</a:t>
            </a:r>
            <a:endParaRPr lang="it-IT" sz="2400" b="1" dirty="0">
              <a:solidFill>
                <a:schemeClr val="tx1"/>
              </a:solidFill>
            </a:endParaRPr>
          </a:p>
          <a:p>
            <a:pPr algn="l"/>
            <a:endParaRPr lang="it-IT" sz="2400" dirty="0"/>
          </a:p>
        </p:txBody>
      </p:sp>
      <p:pic>
        <p:nvPicPr>
          <p:cNvPr id="4" name="Immagine 3"/>
          <p:cNvPicPr>
            <a:picLocks noChangeAspect="1"/>
          </p:cNvPicPr>
          <p:nvPr/>
        </p:nvPicPr>
        <p:blipFill>
          <a:blip r:embed="rId2"/>
          <a:stretch>
            <a:fillRect/>
          </a:stretch>
        </p:blipFill>
        <p:spPr>
          <a:xfrm>
            <a:off x="7768879" y="5934790"/>
            <a:ext cx="951058" cy="701101"/>
          </a:xfrm>
          <a:prstGeom prst="rect">
            <a:avLst/>
          </a:prstGeom>
        </p:spPr>
      </p:pic>
    </p:spTree>
    <p:extLst>
      <p:ext uri="{BB962C8B-B14F-4D97-AF65-F5344CB8AC3E}">
        <p14:creationId xmlns:p14="http://schemas.microsoft.com/office/powerpoint/2010/main" val="2608741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260648"/>
            <a:ext cx="7772400" cy="1470025"/>
          </a:xfrm>
        </p:spPr>
        <p:txBody>
          <a:bodyPr>
            <a:normAutofit/>
          </a:bodyPr>
          <a:lstStyle/>
          <a:p>
            <a:r>
              <a:rPr lang="it-IT" sz="2400" b="1" dirty="0"/>
              <a:t>PREVIEW AT GLANCE</a:t>
            </a:r>
            <a:endParaRPr lang="it-IT" sz="2400" dirty="0"/>
          </a:p>
        </p:txBody>
      </p:sp>
      <p:pic>
        <p:nvPicPr>
          <p:cNvPr id="5" name="Immagine 4"/>
          <p:cNvPicPr>
            <a:picLocks noChangeAspect="1"/>
          </p:cNvPicPr>
          <p:nvPr/>
        </p:nvPicPr>
        <p:blipFill>
          <a:blip r:embed="rId2"/>
          <a:stretch>
            <a:fillRect/>
          </a:stretch>
        </p:blipFill>
        <p:spPr>
          <a:xfrm>
            <a:off x="611560" y="1931534"/>
            <a:ext cx="1352550" cy="1200150"/>
          </a:xfrm>
          <a:prstGeom prst="rect">
            <a:avLst/>
          </a:prstGeom>
        </p:spPr>
      </p:pic>
      <p:pic>
        <p:nvPicPr>
          <p:cNvPr id="6" name="Immagine 5"/>
          <p:cNvPicPr>
            <a:picLocks noChangeAspect="1"/>
          </p:cNvPicPr>
          <p:nvPr/>
        </p:nvPicPr>
        <p:blipFill>
          <a:blip r:embed="rId3"/>
          <a:stretch>
            <a:fillRect/>
          </a:stretch>
        </p:blipFill>
        <p:spPr>
          <a:xfrm>
            <a:off x="4644008" y="3817189"/>
            <a:ext cx="1243533" cy="1243533"/>
          </a:xfrm>
          <a:prstGeom prst="rect">
            <a:avLst/>
          </a:prstGeom>
        </p:spPr>
      </p:pic>
      <p:pic>
        <p:nvPicPr>
          <p:cNvPr id="7" name="Immagine 6"/>
          <p:cNvPicPr>
            <a:picLocks noChangeAspect="1"/>
          </p:cNvPicPr>
          <p:nvPr/>
        </p:nvPicPr>
        <p:blipFill>
          <a:blip r:embed="rId4"/>
          <a:stretch>
            <a:fillRect/>
          </a:stretch>
        </p:blipFill>
        <p:spPr>
          <a:xfrm>
            <a:off x="6890958" y="1931534"/>
            <a:ext cx="1353450" cy="1353450"/>
          </a:xfrm>
          <a:prstGeom prst="rect">
            <a:avLst/>
          </a:prstGeom>
        </p:spPr>
      </p:pic>
      <p:pic>
        <p:nvPicPr>
          <p:cNvPr id="8" name="Immagine 7"/>
          <p:cNvPicPr>
            <a:picLocks noChangeAspect="1"/>
          </p:cNvPicPr>
          <p:nvPr/>
        </p:nvPicPr>
        <p:blipFill>
          <a:blip r:embed="rId5"/>
          <a:stretch>
            <a:fillRect/>
          </a:stretch>
        </p:blipFill>
        <p:spPr>
          <a:xfrm>
            <a:off x="2876071" y="2994667"/>
            <a:ext cx="1171525" cy="1171525"/>
          </a:xfrm>
          <a:prstGeom prst="rect">
            <a:avLst/>
          </a:prstGeom>
        </p:spPr>
      </p:pic>
      <p:pic>
        <p:nvPicPr>
          <p:cNvPr id="4" name="Immagine 3"/>
          <p:cNvPicPr>
            <a:picLocks noChangeAspect="1"/>
          </p:cNvPicPr>
          <p:nvPr/>
        </p:nvPicPr>
        <p:blipFill>
          <a:blip r:embed="rId6"/>
          <a:stretch>
            <a:fillRect/>
          </a:stretch>
        </p:blipFill>
        <p:spPr>
          <a:xfrm>
            <a:off x="7768879" y="5934790"/>
            <a:ext cx="951058" cy="701101"/>
          </a:xfrm>
          <a:prstGeom prst="rect">
            <a:avLst/>
          </a:prstGeom>
        </p:spPr>
      </p:pic>
      <p:pic>
        <p:nvPicPr>
          <p:cNvPr id="9" name="Immagine 8"/>
          <p:cNvPicPr>
            <a:picLocks noChangeAspect="1"/>
          </p:cNvPicPr>
          <p:nvPr/>
        </p:nvPicPr>
        <p:blipFill>
          <a:blip r:embed="rId7"/>
          <a:stretch>
            <a:fillRect/>
          </a:stretch>
        </p:blipFill>
        <p:spPr>
          <a:xfrm>
            <a:off x="1236408" y="4865494"/>
            <a:ext cx="1639663" cy="1273150"/>
          </a:xfrm>
          <a:prstGeom prst="rect">
            <a:avLst/>
          </a:prstGeom>
        </p:spPr>
      </p:pic>
      <p:pic>
        <p:nvPicPr>
          <p:cNvPr id="10" name="Immagine 9"/>
          <p:cNvPicPr>
            <a:picLocks noChangeAspect="1"/>
          </p:cNvPicPr>
          <p:nvPr/>
        </p:nvPicPr>
        <p:blipFill>
          <a:blip r:embed="rId8"/>
          <a:stretch>
            <a:fillRect/>
          </a:stretch>
        </p:blipFill>
        <p:spPr>
          <a:xfrm>
            <a:off x="6483953" y="4103428"/>
            <a:ext cx="1963082" cy="762066"/>
          </a:xfrm>
          <a:prstGeom prst="rect">
            <a:avLst/>
          </a:prstGeom>
        </p:spPr>
      </p:pic>
      <p:pic>
        <p:nvPicPr>
          <p:cNvPr id="11" name="Immagine 10"/>
          <p:cNvPicPr>
            <a:picLocks noChangeAspect="1"/>
          </p:cNvPicPr>
          <p:nvPr/>
        </p:nvPicPr>
        <p:blipFill>
          <a:blip r:embed="rId9"/>
          <a:stretch>
            <a:fillRect/>
          </a:stretch>
        </p:blipFill>
        <p:spPr>
          <a:xfrm>
            <a:off x="4005304" y="5327001"/>
            <a:ext cx="1215578" cy="1215578"/>
          </a:xfrm>
          <a:prstGeom prst="rect">
            <a:avLst/>
          </a:prstGeom>
        </p:spPr>
      </p:pic>
      <p:pic>
        <p:nvPicPr>
          <p:cNvPr id="12" name="Immagine 11"/>
          <p:cNvPicPr>
            <a:picLocks noChangeAspect="1"/>
          </p:cNvPicPr>
          <p:nvPr/>
        </p:nvPicPr>
        <p:blipFill>
          <a:blip r:embed="rId10"/>
          <a:stretch>
            <a:fillRect/>
          </a:stretch>
        </p:blipFill>
        <p:spPr>
          <a:xfrm>
            <a:off x="4283856" y="1383177"/>
            <a:ext cx="1874052" cy="1853608"/>
          </a:xfrm>
          <a:prstGeom prst="rect">
            <a:avLst/>
          </a:prstGeom>
        </p:spPr>
      </p:pic>
    </p:spTree>
    <p:extLst>
      <p:ext uri="{BB962C8B-B14F-4D97-AF65-F5344CB8AC3E}">
        <p14:creationId xmlns:p14="http://schemas.microsoft.com/office/powerpoint/2010/main" val="3025375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609328" y="1412776"/>
            <a:ext cx="7632848" cy="4248472"/>
          </a:xfrm>
        </p:spPr>
        <p:txBody>
          <a:bodyPr>
            <a:normAutofit lnSpcReduction="10000"/>
          </a:bodyPr>
          <a:lstStyle/>
          <a:p>
            <a:r>
              <a:rPr lang="it-IT" sz="2400" b="1" dirty="0">
                <a:solidFill>
                  <a:schemeClr val="tx1"/>
                </a:solidFill>
              </a:rPr>
              <a:t>Work breakdown </a:t>
            </a:r>
            <a:r>
              <a:rPr lang="it-IT" sz="2400" b="1" dirty="0" err="1">
                <a:solidFill>
                  <a:schemeClr val="tx1"/>
                </a:solidFill>
              </a:rPr>
              <a:t>structure</a:t>
            </a:r>
            <a:endParaRPr lang="it-IT" sz="2400" b="1" dirty="0">
              <a:solidFill>
                <a:schemeClr val="tx1"/>
              </a:solidFill>
            </a:endParaRPr>
          </a:p>
          <a:p>
            <a:pPr algn="l"/>
            <a:r>
              <a:rPr lang="en-US" sz="2400" b="1" dirty="0">
                <a:solidFill>
                  <a:schemeClr val="tx1"/>
                </a:solidFill>
              </a:rPr>
              <a:t>Work package n°1 'Project </a:t>
            </a:r>
            <a:r>
              <a:rPr lang="en-US" sz="2400" b="1" dirty="0" smtClean="0">
                <a:solidFill>
                  <a:schemeClr val="tx1"/>
                </a:solidFill>
              </a:rPr>
              <a:t>Management‘ (CNR ISMED) </a:t>
            </a:r>
            <a:endParaRPr lang="en-US" sz="2400" b="1" dirty="0">
              <a:solidFill>
                <a:schemeClr val="tx1"/>
              </a:solidFill>
            </a:endParaRPr>
          </a:p>
          <a:p>
            <a:pPr algn="l"/>
            <a:r>
              <a:rPr lang="en-US" sz="2400" b="1" dirty="0">
                <a:solidFill>
                  <a:schemeClr val="tx1"/>
                </a:solidFill>
              </a:rPr>
              <a:t>Work package n°2 - Building the competences for remote work in the academic community of </a:t>
            </a:r>
            <a:r>
              <a:rPr lang="en-US" sz="2400" b="1" dirty="0" smtClean="0">
                <a:solidFill>
                  <a:schemeClr val="tx1"/>
                </a:solidFill>
              </a:rPr>
              <a:t>tomorrow (ASE) </a:t>
            </a:r>
            <a:endParaRPr lang="en-US" sz="2400" b="1" dirty="0">
              <a:solidFill>
                <a:schemeClr val="tx1"/>
              </a:solidFill>
            </a:endParaRPr>
          </a:p>
          <a:p>
            <a:pPr algn="l"/>
            <a:r>
              <a:rPr lang="en-US" sz="2400" b="1" dirty="0">
                <a:solidFill>
                  <a:schemeClr val="tx1"/>
                </a:solidFill>
              </a:rPr>
              <a:t>Work package n°3 - PREVIEW LEARNING/TEACHING HUB </a:t>
            </a:r>
            <a:r>
              <a:rPr lang="en-US" sz="2400" b="1" dirty="0" smtClean="0">
                <a:solidFill>
                  <a:schemeClr val="tx1"/>
                </a:solidFill>
              </a:rPr>
              <a:t>(CNR ITD)</a:t>
            </a:r>
            <a:endParaRPr lang="en-US" sz="2400" b="1" dirty="0">
              <a:solidFill>
                <a:schemeClr val="tx1"/>
              </a:solidFill>
            </a:endParaRPr>
          </a:p>
          <a:p>
            <a:pPr algn="l"/>
            <a:r>
              <a:rPr lang="en-US" sz="2400" b="1" dirty="0">
                <a:solidFill>
                  <a:schemeClr val="tx1"/>
                </a:solidFill>
              </a:rPr>
              <a:t>Work package </a:t>
            </a:r>
            <a:r>
              <a:rPr lang="en-US" sz="2400" b="1" dirty="0" smtClean="0">
                <a:solidFill>
                  <a:schemeClr val="tx1"/>
                </a:solidFill>
              </a:rPr>
              <a:t>n°4 </a:t>
            </a:r>
            <a:r>
              <a:rPr lang="en-US" sz="2400" b="1" dirty="0">
                <a:solidFill>
                  <a:schemeClr val="tx1"/>
                </a:solidFill>
              </a:rPr>
              <a:t>- PREVIEW model for innovative </a:t>
            </a:r>
            <a:r>
              <a:rPr lang="en-US" sz="2400" b="1" dirty="0" smtClean="0">
                <a:solidFill>
                  <a:schemeClr val="tx1"/>
                </a:solidFill>
              </a:rPr>
              <a:t>curriculum </a:t>
            </a:r>
            <a:r>
              <a:rPr lang="en-US" sz="2400" b="1" dirty="0">
                <a:solidFill>
                  <a:schemeClr val="tx1"/>
                </a:solidFill>
              </a:rPr>
              <a:t>with remote internship in higher education. Lessons learned from PREVIEW </a:t>
            </a:r>
            <a:r>
              <a:rPr lang="en-US" sz="2400" b="1" dirty="0" smtClean="0">
                <a:solidFill>
                  <a:schemeClr val="tx1"/>
                </a:solidFill>
              </a:rPr>
              <a:t>Consortium (UNISS) </a:t>
            </a:r>
            <a:endParaRPr lang="en-US" sz="2400" b="1" dirty="0">
              <a:solidFill>
                <a:schemeClr val="tx1"/>
              </a:solidFill>
            </a:endParaRPr>
          </a:p>
          <a:p>
            <a:pPr algn="l"/>
            <a:r>
              <a:rPr lang="en-US" sz="2400" b="1" dirty="0">
                <a:solidFill>
                  <a:schemeClr val="tx1"/>
                </a:solidFill>
              </a:rPr>
              <a:t>Work package n°5 - Dissemination and </a:t>
            </a:r>
            <a:r>
              <a:rPr lang="en-US" sz="2400" b="1" dirty="0" smtClean="0">
                <a:solidFill>
                  <a:schemeClr val="tx1"/>
                </a:solidFill>
              </a:rPr>
              <a:t>Sustainability (MEDPEARLS)</a:t>
            </a:r>
            <a:endParaRPr lang="en-US" sz="2400" b="1" dirty="0">
              <a:solidFill>
                <a:schemeClr val="tx1"/>
              </a:solidFill>
            </a:endParaRPr>
          </a:p>
        </p:txBody>
      </p:sp>
      <p:sp>
        <p:nvSpPr>
          <p:cNvPr id="5" name="Titolo 1"/>
          <p:cNvSpPr txBox="1">
            <a:spLocks/>
          </p:cNvSpPr>
          <p:nvPr/>
        </p:nvSpPr>
        <p:spPr>
          <a:xfrm>
            <a:off x="539552" y="26064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pic>
        <p:nvPicPr>
          <p:cNvPr id="2" name="Immagine 1"/>
          <p:cNvPicPr>
            <a:picLocks noChangeAspect="1"/>
          </p:cNvPicPr>
          <p:nvPr/>
        </p:nvPicPr>
        <p:blipFill>
          <a:blip r:embed="rId2"/>
          <a:stretch>
            <a:fillRect/>
          </a:stretch>
        </p:blipFill>
        <p:spPr>
          <a:xfrm>
            <a:off x="7956376" y="5949280"/>
            <a:ext cx="951058" cy="701101"/>
          </a:xfrm>
          <a:prstGeom prst="rect">
            <a:avLst/>
          </a:prstGeom>
        </p:spPr>
      </p:pic>
    </p:spTree>
    <p:extLst>
      <p:ext uri="{BB962C8B-B14F-4D97-AF65-F5344CB8AC3E}">
        <p14:creationId xmlns:p14="http://schemas.microsoft.com/office/powerpoint/2010/main" val="3673974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395536" y="3196"/>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sp>
        <p:nvSpPr>
          <p:cNvPr id="4" name="Rettangolo 3"/>
          <p:cNvSpPr/>
          <p:nvPr/>
        </p:nvSpPr>
        <p:spPr>
          <a:xfrm>
            <a:off x="251520" y="1268759"/>
            <a:ext cx="8604448" cy="5293757"/>
          </a:xfrm>
          <a:prstGeom prst="rect">
            <a:avLst/>
          </a:prstGeom>
        </p:spPr>
        <p:txBody>
          <a:bodyPr wrap="square">
            <a:spAutoFit/>
          </a:bodyPr>
          <a:lstStyle/>
          <a:p>
            <a:r>
              <a:rPr lang="en-US" sz="2000" b="1" dirty="0" smtClean="0"/>
              <a:t>WORK PACKAGE N°2 - BUILDING THE COMPETENCES FOR REMOTE WORK IN THE ACADEMIC COMMUNITY OF TOMORROW (ASE) </a:t>
            </a:r>
          </a:p>
          <a:p>
            <a:r>
              <a:rPr lang="en-US" b="1" dirty="0" smtClean="0"/>
              <a:t>The </a:t>
            </a:r>
            <a:r>
              <a:rPr lang="en-US" b="1" dirty="0"/>
              <a:t>aims of this WP are:</a:t>
            </a:r>
          </a:p>
          <a:p>
            <a:r>
              <a:rPr lang="en-US" sz="1400" dirty="0"/>
              <a:t>OS1 To collect all possible data and information to develop a common theoretical framework considering that each University Partner has a different internship </a:t>
            </a:r>
            <a:r>
              <a:rPr lang="en-US" sz="1400" dirty="0" err="1"/>
              <a:t>programme</a:t>
            </a:r>
            <a:r>
              <a:rPr lang="en-US" sz="1400" dirty="0"/>
              <a:t> and policy (different internship type, different duration, different assessment methodology, different academic credit, different national rules and legislation </a:t>
            </a:r>
            <a:r>
              <a:rPr lang="en-US" sz="1400" dirty="0" err="1"/>
              <a:t>etc</a:t>
            </a:r>
            <a:r>
              <a:rPr lang="en-US" sz="1400" dirty="0"/>
              <a:t>). Even inside every University, different academic programs may require internships with different characteristics. There is no even common European definition of internships and confusion often arises between the terms internships and apprenticeships.</a:t>
            </a:r>
          </a:p>
          <a:p>
            <a:r>
              <a:rPr lang="en-US" sz="1400" dirty="0"/>
              <a:t>OS2. Design an evidence-based course curriculum on remote working skills for students and graduates. During this activity the Consortium will investigate methods, formats and topics used by higher education institutions to promote acquisition of skills and competences already identified. After these exploration and analysis the Consortium from the key competence for remote working already identified by the Consortium by a previously need described in the section relevance of the project and by the main findings of previous activity, develops a pedagogical model that enables the implementation of specific instructional and learning strategies using the PREVIEW learning/teaching HUB.</a:t>
            </a:r>
          </a:p>
          <a:p>
            <a:r>
              <a:rPr lang="en-US" sz="1400" b="1" dirty="0"/>
              <a:t>The WP2 is divided into 5 Tasks</a:t>
            </a:r>
            <a:r>
              <a:rPr lang="en-US" sz="1400" dirty="0"/>
              <a:t>.</a:t>
            </a:r>
          </a:p>
          <a:p>
            <a:r>
              <a:rPr lang="en-US" sz="1400" dirty="0"/>
              <a:t>Task. 2.1 </a:t>
            </a:r>
            <a:r>
              <a:rPr lang="en-US" sz="1400" dirty="0" err="1"/>
              <a:t>Programme</a:t>
            </a:r>
            <a:r>
              <a:rPr lang="en-US" sz="1400" dirty="0"/>
              <a:t> Internship Process Mapping (M1-M6) Led by ASE</a:t>
            </a:r>
          </a:p>
          <a:p>
            <a:r>
              <a:rPr lang="en-US" sz="1400" dirty="0"/>
              <a:t>Task 2.2 Survey on needs and expectations of students and graduates on high quality remote internships. (M3-M8) Led By </a:t>
            </a:r>
            <a:r>
              <a:rPr lang="en-US" sz="1400" dirty="0" smtClean="0"/>
              <a:t>ASE</a:t>
            </a:r>
            <a:endParaRPr lang="en-US" sz="1400" dirty="0"/>
          </a:p>
          <a:p>
            <a:r>
              <a:rPr lang="en-US" sz="1400" dirty="0"/>
              <a:t>Task 2.3 Service Design Living and Collaborating Laboratories (M6-M16) Led by USAL</a:t>
            </a:r>
          </a:p>
          <a:p>
            <a:r>
              <a:rPr lang="en-US" sz="1400" dirty="0"/>
              <a:t>Task 2.4 Building out the Remote Internship blueprints (M10-M16) Led By USAL</a:t>
            </a:r>
          </a:p>
          <a:p>
            <a:r>
              <a:rPr lang="en-US" sz="1400" dirty="0"/>
              <a:t>Task 2.5 L&amp;T course about Service Design Methodology (M4 - M5) Led By USAL and CNR</a:t>
            </a:r>
          </a:p>
        </p:txBody>
      </p:sp>
      <p:pic>
        <p:nvPicPr>
          <p:cNvPr id="2" name="Immagine 1"/>
          <p:cNvPicPr>
            <a:picLocks noChangeAspect="1"/>
          </p:cNvPicPr>
          <p:nvPr/>
        </p:nvPicPr>
        <p:blipFill>
          <a:blip r:embed="rId2"/>
          <a:stretch>
            <a:fillRect/>
          </a:stretch>
        </p:blipFill>
        <p:spPr>
          <a:xfrm>
            <a:off x="7901157" y="5861415"/>
            <a:ext cx="951058" cy="701101"/>
          </a:xfrm>
          <a:prstGeom prst="rect">
            <a:avLst/>
          </a:prstGeom>
        </p:spPr>
      </p:pic>
    </p:spTree>
    <p:extLst>
      <p:ext uri="{BB962C8B-B14F-4D97-AF65-F5344CB8AC3E}">
        <p14:creationId xmlns:p14="http://schemas.microsoft.com/office/powerpoint/2010/main" val="503651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611560" y="116632"/>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sp>
        <p:nvSpPr>
          <p:cNvPr id="2" name="Rettangolo 1"/>
          <p:cNvSpPr/>
          <p:nvPr/>
        </p:nvSpPr>
        <p:spPr>
          <a:xfrm>
            <a:off x="444588" y="1071801"/>
            <a:ext cx="8106343" cy="5786199"/>
          </a:xfrm>
          <a:prstGeom prst="rect">
            <a:avLst/>
          </a:prstGeom>
        </p:spPr>
        <p:txBody>
          <a:bodyPr wrap="square">
            <a:spAutoFit/>
          </a:bodyPr>
          <a:lstStyle/>
          <a:p>
            <a:pPr algn="ctr"/>
            <a:r>
              <a:rPr lang="en-US" b="1" dirty="0" smtClean="0"/>
              <a:t>WORK PACKAGE N°3 - PREVIEW LEARNING/TEACHING HUB (CNR ITD)</a:t>
            </a:r>
          </a:p>
          <a:p>
            <a:r>
              <a:rPr lang="en-US" sz="1600" dirty="0" smtClean="0"/>
              <a:t>The </a:t>
            </a:r>
            <a:r>
              <a:rPr lang="en-US" sz="1600" dirty="0"/>
              <a:t>WP3 PREVIEW LEARNING/TEACHING HUB will last 12 month (M8-M20). </a:t>
            </a:r>
            <a:endParaRPr lang="en-US" sz="1600" dirty="0" smtClean="0"/>
          </a:p>
          <a:p>
            <a:r>
              <a:rPr lang="en-US" sz="1600" dirty="0" smtClean="0"/>
              <a:t>OS1 To </a:t>
            </a:r>
            <a:r>
              <a:rPr lang="en-US" sz="1600" dirty="0"/>
              <a:t>enable all actors involved in </a:t>
            </a:r>
            <a:r>
              <a:rPr lang="en-US" sz="1600" dirty="0" smtClean="0"/>
              <a:t>the PREVIEW </a:t>
            </a:r>
            <a:r>
              <a:rPr lang="en-US" sz="1600" dirty="0"/>
              <a:t>model and defined in the WP2 , a set of ICT tools will be selected, developed and integrated creating </a:t>
            </a:r>
            <a:r>
              <a:rPr lang="en-US" sz="1600" dirty="0" smtClean="0"/>
              <a:t>the PREVIEW </a:t>
            </a:r>
            <a:r>
              <a:rPr lang="en-US" sz="1600" dirty="0"/>
              <a:t>Learning/Teaching HUB. </a:t>
            </a:r>
            <a:r>
              <a:rPr lang="en-US" sz="1600" dirty="0" smtClean="0"/>
              <a:t>OS2 This </a:t>
            </a:r>
            <a:r>
              <a:rPr lang="en-US" sz="1600" dirty="0"/>
              <a:t>online platform will allow the actors involved to plan, define and execute all of the</a:t>
            </a:r>
          </a:p>
          <a:p>
            <a:r>
              <a:rPr lang="en-US" sz="1600" dirty="0"/>
              <a:t>activities and tasks that characterize these formative paths through a familiar web interface. </a:t>
            </a:r>
            <a:endParaRPr lang="en-US" sz="1600" dirty="0" smtClean="0"/>
          </a:p>
          <a:p>
            <a:r>
              <a:rPr lang="en-US" sz="1600" dirty="0" smtClean="0"/>
              <a:t>The </a:t>
            </a:r>
            <a:r>
              <a:rPr lang="en-US" sz="1600" dirty="0"/>
              <a:t>platform will </a:t>
            </a:r>
            <a:r>
              <a:rPr lang="en-US" sz="1600" dirty="0" smtClean="0"/>
              <a:t>be implemented </a:t>
            </a:r>
            <a:r>
              <a:rPr lang="en-US" sz="1600" dirty="0"/>
              <a:t>in a Learning Content Management System (LCMS) which will be further enhanced by and integrated </a:t>
            </a:r>
            <a:r>
              <a:rPr lang="en-US" sz="1600" dirty="0" smtClean="0"/>
              <a:t>with additional </a:t>
            </a:r>
            <a:r>
              <a:rPr lang="en-US" sz="1600" dirty="0"/>
              <a:t>tools to support the pedagogical model and the services identified in PR2 and to enable students to acquire not</a:t>
            </a:r>
          </a:p>
          <a:p>
            <a:r>
              <a:rPr lang="en-US" sz="1600" dirty="0"/>
              <a:t>only the knowledge but also skills and competences.</a:t>
            </a:r>
          </a:p>
          <a:p>
            <a:r>
              <a:rPr lang="en-US" sz="1600" dirty="0" smtClean="0"/>
              <a:t>The </a:t>
            </a:r>
            <a:r>
              <a:rPr lang="en-US" sz="1600" dirty="0"/>
              <a:t>tools that can be integrated are:</a:t>
            </a:r>
          </a:p>
          <a:p>
            <a:r>
              <a:rPr lang="it-IT" sz="1600" dirty="0"/>
              <a:t>● an e-portfolio </a:t>
            </a:r>
            <a:r>
              <a:rPr lang="it-IT" sz="1600" dirty="0" err="1"/>
              <a:t>system</a:t>
            </a:r>
            <a:endParaRPr lang="it-IT" sz="1600" dirty="0"/>
          </a:p>
          <a:p>
            <a:r>
              <a:rPr lang="en-US" sz="1600" dirty="0"/>
              <a:t>● a system to provide certification of acquired skills and competences using open-badge.</a:t>
            </a:r>
          </a:p>
          <a:p>
            <a:r>
              <a:rPr lang="it-IT" sz="1600" dirty="0"/>
              <a:t>● a </a:t>
            </a:r>
            <a:r>
              <a:rPr lang="it-IT" sz="1600" dirty="0" err="1"/>
              <a:t>document</a:t>
            </a:r>
            <a:r>
              <a:rPr lang="it-IT" sz="1600" dirty="0"/>
              <a:t> management </a:t>
            </a:r>
            <a:r>
              <a:rPr lang="it-IT" sz="1600" dirty="0" err="1"/>
              <a:t>system</a:t>
            </a:r>
            <a:endParaRPr lang="it-IT" sz="1600" dirty="0"/>
          </a:p>
          <a:p>
            <a:r>
              <a:rPr lang="it-IT" sz="1600" dirty="0"/>
              <a:t>● a MOOC </a:t>
            </a:r>
            <a:r>
              <a:rPr lang="it-IT" sz="1600" dirty="0" err="1"/>
              <a:t>environment</a:t>
            </a:r>
            <a:endParaRPr lang="it-IT" sz="1600" dirty="0"/>
          </a:p>
          <a:p>
            <a:r>
              <a:rPr lang="en-US" sz="1600" dirty="0"/>
              <a:t>● Serious Games and Simulation Games</a:t>
            </a:r>
          </a:p>
          <a:p>
            <a:r>
              <a:rPr lang="en-US" sz="1600" dirty="0"/>
              <a:t>● Synchronous and asynchronous communication systems</a:t>
            </a:r>
          </a:p>
          <a:p>
            <a:r>
              <a:rPr lang="en-US" sz="1600" dirty="0"/>
              <a:t>● an e-assessment services to evaluate student progress</a:t>
            </a:r>
          </a:p>
          <a:p>
            <a:r>
              <a:rPr lang="en-US" sz="1600" dirty="0"/>
              <a:t>The WP3 is divided in:</a:t>
            </a:r>
          </a:p>
          <a:p>
            <a:r>
              <a:rPr lang="en-US" sz="1600" dirty="0"/>
              <a:t>Task 3.1 PREVIEW online digital platform led by CNR</a:t>
            </a:r>
          </a:p>
          <a:p>
            <a:r>
              <a:rPr lang="en-US" sz="1600" dirty="0"/>
              <a:t>Task 3.2 Learning/teaching HUB led by CNR</a:t>
            </a:r>
          </a:p>
          <a:p>
            <a:r>
              <a:rPr lang="en-US" sz="1600" dirty="0"/>
              <a:t>Task 3.3 Set of learning resources led by </a:t>
            </a:r>
            <a:r>
              <a:rPr lang="en-US" sz="1600" dirty="0" smtClean="0"/>
              <a:t>USAL </a:t>
            </a:r>
            <a:endParaRPr lang="en-US" sz="1600" dirty="0"/>
          </a:p>
          <a:p>
            <a:r>
              <a:rPr lang="en-US" sz="1600" dirty="0"/>
              <a:t>Task 3.4 Preview HUB training led by CNR</a:t>
            </a:r>
            <a:endParaRPr lang="en-US" sz="1600" b="1" dirty="0"/>
          </a:p>
        </p:txBody>
      </p:sp>
      <p:pic>
        <p:nvPicPr>
          <p:cNvPr id="3" name="Immagine 2"/>
          <p:cNvPicPr>
            <a:picLocks noChangeAspect="1"/>
          </p:cNvPicPr>
          <p:nvPr/>
        </p:nvPicPr>
        <p:blipFill>
          <a:blip r:embed="rId2"/>
          <a:stretch>
            <a:fillRect/>
          </a:stretch>
        </p:blipFill>
        <p:spPr>
          <a:xfrm>
            <a:off x="7740352" y="5949280"/>
            <a:ext cx="951058" cy="701101"/>
          </a:xfrm>
          <a:prstGeom prst="rect">
            <a:avLst/>
          </a:prstGeom>
        </p:spPr>
      </p:pic>
    </p:spTree>
    <p:extLst>
      <p:ext uri="{BB962C8B-B14F-4D97-AF65-F5344CB8AC3E}">
        <p14:creationId xmlns:p14="http://schemas.microsoft.com/office/powerpoint/2010/main" val="2214427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539552" y="1268760"/>
            <a:ext cx="7632848" cy="4248472"/>
          </a:xfrm>
        </p:spPr>
        <p:txBody>
          <a:bodyPr>
            <a:normAutofit fontScale="92500" lnSpcReduction="10000"/>
          </a:bodyPr>
          <a:lstStyle/>
          <a:p>
            <a:pPr algn="l"/>
            <a:r>
              <a:rPr lang="en-US" sz="2100" b="1" dirty="0" smtClean="0">
                <a:solidFill>
                  <a:schemeClr val="tx1"/>
                </a:solidFill>
              </a:rPr>
              <a:t>WORK PACKAGE N°4 - PREVIEW MODEL FOR INNOVATIVE CURRICULUM WITH REMOTE INTERNSHIP IN HIGHER EDUCATION. LESSONS LEARNED FROM PREVIEW CONSORTIUM (UNISS) .</a:t>
            </a:r>
          </a:p>
          <a:p>
            <a:pPr algn="l"/>
            <a:r>
              <a:rPr lang="en-US" sz="1900" dirty="0" smtClean="0">
                <a:solidFill>
                  <a:schemeClr val="tx1"/>
                </a:solidFill>
              </a:rPr>
              <a:t>The </a:t>
            </a:r>
            <a:r>
              <a:rPr lang="en-US" sz="1900" dirty="0">
                <a:solidFill>
                  <a:schemeClr val="tx1"/>
                </a:solidFill>
              </a:rPr>
              <a:t>WP4 led by UNISS (P1) will be designed and delivered according to the output of all previous activities as well </a:t>
            </a:r>
            <a:r>
              <a:rPr lang="en-US" sz="1900" dirty="0" smtClean="0">
                <a:solidFill>
                  <a:schemeClr val="tx1"/>
                </a:solidFill>
              </a:rPr>
              <a:t>as shaped </a:t>
            </a:r>
            <a:r>
              <a:rPr lang="en-US" sz="1900" dirty="0">
                <a:solidFill>
                  <a:schemeClr val="tx1"/>
                </a:solidFill>
              </a:rPr>
              <a:t>according to the PREVIEW Learning/Teaching HUB. The core activities will be the organization of an </a:t>
            </a:r>
            <a:r>
              <a:rPr lang="en-US" sz="1900" dirty="0" smtClean="0">
                <a:solidFill>
                  <a:schemeClr val="tx1"/>
                </a:solidFill>
              </a:rPr>
              <a:t>innovative educational </a:t>
            </a:r>
            <a:r>
              <a:rPr lang="en-US" sz="1900" dirty="0">
                <a:solidFill>
                  <a:schemeClr val="tx1"/>
                </a:solidFill>
              </a:rPr>
              <a:t>path that include a remote internship training for </a:t>
            </a:r>
            <a:r>
              <a:rPr lang="en-US" sz="1900" dirty="0" smtClean="0">
                <a:solidFill>
                  <a:schemeClr val="tx1"/>
                </a:solidFill>
              </a:rPr>
              <a:t>90 students </a:t>
            </a:r>
            <a:r>
              <a:rPr lang="en-US" sz="1900" dirty="0">
                <a:solidFill>
                  <a:schemeClr val="tx1"/>
                </a:solidFill>
              </a:rPr>
              <a:t>and graduates (at least 16 students </a:t>
            </a:r>
            <a:r>
              <a:rPr lang="en-US" sz="1900" dirty="0" smtClean="0">
                <a:solidFill>
                  <a:schemeClr val="tx1"/>
                </a:solidFill>
              </a:rPr>
              <a:t>and graduates </a:t>
            </a:r>
            <a:r>
              <a:rPr lang="en-US" sz="1900" dirty="0">
                <a:solidFill>
                  <a:schemeClr val="tx1"/>
                </a:solidFill>
              </a:rPr>
              <a:t>with economic and geographical disadvantages) that best combines digital online technology into a work </a:t>
            </a:r>
            <a:r>
              <a:rPr lang="en-US" sz="1900" dirty="0" smtClean="0">
                <a:solidFill>
                  <a:schemeClr val="tx1"/>
                </a:solidFill>
              </a:rPr>
              <a:t>based learning </a:t>
            </a:r>
            <a:r>
              <a:rPr lang="en-US" sz="1900" dirty="0">
                <a:solidFill>
                  <a:schemeClr val="tx1"/>
                </a:solidFill>
              </a:rPr>
              <a:t>experience addressing the enhancement of new five remote working competences.</a:t>
            </a:r>
          </a:p>
          <a:p>
            <a:pPr algn="l"/>
            <a:r>
              <a:rPr lang="en-US" sz="1900" dirty="0">
                <a:solidFill>
                  <a:schemeClr val="tx1"/>
                </a:solidFill>
              </a:rPr>
              <a:t>The WP1 is composed of 2 tasks.</a:t>
            </a:r>
          </a:p>
          <a:p>
            <a:pPr algn="l"/>
            <a:r>
              <a:rPr lang="en-US" sz="1900" dirty="0">
                <a:solidFill>
                  <a:schemeClr val="tx1"/>
                </a:solidFill>
              </a:rPr>
              <a:t>The task 4.1 </a:t>
            </a:r>
            <a:r>
              <a:rPr lang="en-US" sz="1900" dirty="0" smtClean="0">
                <a:solidFill>
                  <a:schemeClr val="tx1"/>
                </a:solidFill>
              </a:rPr>
              <a:t>Preparation </a:t>
            </a:r>
            <a:r>
              <a:rPr lang="en-US" sz="1900" dirty="0">
                <a:solidFill>
                  <a:schemeClr val="tx1"/>
                </a:solidFill>
              </a:rPr>
              <a:t>to the remote </a:t>
            </a:r>
            <a:r>
              <a:rPr lang="en-US" sz="1900" dirty="0" smtClean="0">
                <a:solidFill>
                  <a:schemeClr val="tx1"/>
                </a:solidFill>
              </a:rPr>
              <a:t>internship </a:t>
            </a:r>
            <a:r>
              <a:rPr lang="en-US" sz="1900" dirty="0">
                <a:solidFill>
                  <a:schemeClr val="tx1"/>
                </a:solidFill>
              </a:rPr>
              <a:t>(M18-M24) </a:t>
            </a:r>
            <a:r>
              <a:rPr lang="en-US" sz="1900" dirty="0" smtClean="0">
                <a:solidFill>
                  <a:schemeClr val="tx1"/>
                </a:solidFill>
              </a:rPr>
              <a:t>led by UNISS </a:t>
            </a:r>
            <a:endParaRPr lang="en-US" sz="1900" dirty="0">
              <a:solidFill>
                <a:schemeClr val="tx1"/>
              </a:solidFill>
            </a:endParaRPr>
          </a:p>
          <a:p>
            <a:pPr algn="l"/>
            <a:r>
              <a:rPr lang="en-US" sz="1900" dirty="0">
                <a:solidFill>
                  <a:schemeClr val="tx1"/>
                </a:solidFill>
              </a:rPr>
              <a:t>The task 4.2 Cross cultural and inclusive Remote internship (M24-M36</a:t>
            </a:r>
            <a:r>
              <a:rPr lang="en-US" sz="1900" dirty="0" smtClean="0">
                <a:solidFill>
                  <a:schemeClr val="tx1"/>
                </a:solidFill>
              </a:rPr>
              <a:t>) led by UNISS</a:t>
            </a:r>
            <a:endParaRPr lang="en-US" sz="1900" dirty="0">
              <a:solidFill>
                <a:schemeClr val="tx1"/>
              </a:solidFill>
            </a:endParaRPr>
          </a:p>
        </p:txBody>
      </p:sp>
      <p:sp>
        <p:nvSpPr>
          <p:cNvPr id="5" name="Titolo 1"/>
          <p:cNvSpPr txBox="1">
            <a:spLocks/>
          </p:cNvSpPr>
          <p:nvPr/>
        </p:nvSpPr>
        <p:spPr>
          <a:xfrm>
            <a:off x="539552" y="26064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pic>
        <p:nvPicPr>
          <p:cNvPr id="2" name="Immagine 1"/>
          <p:cNvPicPr>
            <a:picLocks noChangeAspect="1"/>
          </p:cNvPicPr>
          <p:nvPr/>
        </p:nvPicPr>
        <p:blipFill>
          <a:blip r:embed="rId2"/>
          <a:stretch>
            <a:fillRect/>
          </a:stretch>
        </p:blipFill>
        <p:spPr>
          <a:xfrm>
            <a:off x="7696871" y="5846454"/>
            <a:ext cx="951058" cy="701101"/>
          </a:xfrm>
          <a:prstGeom prst="rect">
            <a:avLst/>
          </a:prstGeom>
        </p:spPr>
      </p:pic>
    </p:spTree>
    <p:extLst>
      <p:ext uri="{BB962C8B-B14F-4D97-AF65-F5344CB8AC3E}">
        <p14:creationId xmlns:p14="http://schemas.microsoft.com/office/powerpoint/2010/main" val="3180788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28821" y="-191544"/>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sp>
        <p:nvSpPr>
          <p:cNvPr id="2" name="Rettangolo 1"/>
          <p:cNvSpPr/>
          <p:nvPr/>
        </p:nvSpPr>
        <p:spPr>
          <a:xfrm>
            <a:off x="1979712" y="870270"/>
            <a:ext cx="4572000" cy="461665"/>
          </a:xfrm>
          <a:prstGeom prst="rect">
            <a:avLst/>
          </a:prstGeom>
        </p:spPr>
        <p:txBody>
          <a:bodyPr>
            <a:spAutoFit/>
          </a:bodyPr>
          <a:lstStyle/>
          <a:p>
            <a:pPr algn="ctr"/>
            <a:r>
              <a:rPr lang="en-US" sz="2400" dirty="0"/>
              <a:t>Work package </a:t>
            </a:r>
            <a:r>
              <a:rPr lang="en-US" sz="2400" dirty="0" smtClean="0"/>
              <a:t>4 </a:t>
            </a:r>
            <a:r>
              <a:rPr lang="en-US" sz="2400" dirty="0"/>
              <a:t>Description </a:t>
            </a:r>
          </a:p>
        </p:txBody>
      </p:sp>
      <p:sp>
        <p:nvSpPr>
          <p:cNvPr id="6" name="Rettangolo 5"/>
          <p:cNvSpPr/>
          <p:nvPr/>
        </p:nvSpPr>
        <p:spPr>
          <a:xfrm>
            <a:off x="245573" y="1296709"/>
            <a:ext cx="8928992" cy="4327338"/>
          </a:xfrm>
          <a:prstGeom prst="rect">
            <a:avLst/>
          </a:prstGeom>
        </p:spPr>
        <p:txBody>
          <a:bodyPr wrap="square">
            <a:spAutoFit/>
          </a:bodyPr>
          <a:lstStyle/>
          <a:p>
            <a:pPr lvl="0">
              <a:spcBef>
                <a:spcPct val="20000"/>
              </a:spcBef>
            </a:pPr>
            <a:r>
              <a:rPr lang="en-US" sz="1600" b="1" dirty="0">
                <a:solidFill>
                  <a:prstClr val="black"/>
                </a:solidFill>
              </a:rPr>
              <a:t>The task 4.1 Preparation to the remote internship (M18-M24) led by UNISS </a:t>
            </a:r>
          </a:p>
          <a:p>
            <a:pPr lvl="0">
              <a:spcBef>
                <a:spcPct val="20000"/>
              </a:spcBef>
            </a:pPr>
            <a:r>
              <a:rPr lang="en-US" sz="1600" b="1" dirty="0"/>
              <a:t>Activity description </a:t>
            </a:r>
            <a:r>
              <a:rPr lang="en-US" sz="1600" dirty="0" smtClean="0">
                <a:solidFill>
                  <a:prstClr val="black"/>
                </a:solidFill>
              </a:rPr>
              <a:t>Preparation </a:t>
            </a:r>
            <a:r>
              <a:rPr lang="en-US" sz="1600" dirty="0">
                <a:solidFill>
                  <a:prstClr val="black"/>
                </a:solidFill>
              </a:rPr>
              <a:t>to the remote internship that consists in the selection and training of the 90 </a:t>
            </a:r>
            <a:r>
              <a:rPr lang="en-US" sz="1600" dirty="0" smtClean="0">
                <a:solidFill>
                  <a:prstClr val="black"/>
                </a:solidFill>
              </a:rPr>
              <a:t>students and </a:t>
            </a:r>
            <a:r>
              <a:rPr lang="en-US" sz="1600" dirty="0">
                <a:solidFill>
                  <a:prstClr val="black"/>
                </a:solidFill>
              </a:rPr>
              <a:t>50 education operators (teachers, trainers, university and company tutors, </a:t>
            </a:r>
            <a:r>
              <a:rPr lang="en-US" sz="1600" dirty="0" err="1">
                <a:solidFill>
                  <a:prstClr val="black"/>
                </a:solidFill>
              </a:rPr>
              <a:t>etc</a:t>
            </a:r>
            <a:r>
              <a:rPr lang="en-US" sz="1600" dirty="0">
                <a:solidFill>
                  <a:prstClr val="black"/>
                </a:solidFill>
              </a:rPr>
              <a:t>) to be involved in the program. The </a:t>
            </a:r>
            <a:r>
              <a:rPr lang="en-US" sz="1600" dirty="0" smtClean="0">
                <a:solidFill>
                  <a:prstClr val="black"/>
                </a:solidFill>
              </a:rPr>
              <a:t>goal of </a:t>
            </a:r>
            <a:r>
              <a:rPr lang="en-US" sz="1600" dirty="0">
                <a:solidFill>
                  <a:prstClr val="black"/>
                </a:solidFill>
              </a:rPr>
              <a:t>this task is to prepare all those who will be involved in the remote internship (student or graduate, University staff </a:t>
            </a:r>
            <a:r>
              <a:rPr lang="en-US" sz="1600" dirty="0" smtClean="0">
                <a:solidFill>
                  <a:prstClr val="black"/>
                </a:solidFill>
              </a:rPr>
              <a:t>and teacher</a:t>
            </a:r>
            <a:r>
              <a:rPr lang="en-US" sz="1600" dirty="0">
                <a:solidFill>
                  <a:prstClr val="black"/>
                </a:solidFill>
              </a:rPr>
              <a:t>, Host organization HR staff) in the best possible way. During this phase the students, graduates selected as well </a:t>
            </a:r>
            <a:r>
              <a:rPr lang="en-US" sz="1600" dirty="0" smtClean="0">
                <a:solidFill>
                  <a:prstClr val="black"/>
                </a:solidFill>
              </a:rPr>
              <a:t>as the </a:t>
            </a:r>
            <a:r>
              <a:rPr lang="en-US" sz="1600" dirty="0">
                <a:solidFill>
                  <a:prstClr val="black"/>
                </a:solidFill>
              </a:rPr>
              <a:t>education operator will attend the MOOC’s created in the </a:t>
            </a:r>
            <a:r>
              <a:rPr lang="en-US" sz="1600" dirty="0" smtClean="0">
                <a:solidFill>
                  <a:prstClr val="black"/>
                </a:solidFill>
              </a:rPr>
              <a:t>WP3 </a:t>
            </a:r>
            <a:r>
              <a:rPr lang="en-US" sz="1600" dirty="0">
                <a:solidFill>
                  <a:prstClr val="black"/>
                </a:solidFill>
              </a:rPr>
              <a:t>for developing remote skill and competences. </a:t>
            </a:r>
            <a:r>
              <a:rPr lang="en-US" sz="1600" dirty="0" smtClean="0">
                <a:solidFill>
                  <a:prstClr val="black"/>
                </a:solidFill>
              </a:rPr>
              <a:t>Preliminary the </a:t>
            </a:r>
            <a:r>
              <a:rPr lang="en-US" sz="1600" dirty="0">
                <a:solidFill>
                  <a:prstClr val="black"/>
                </a:solidFill>
              </a:rPr>
              <a:t>Consortium will perform desk research on the remote skills and competences in order to update the state of art . </a:t>
            </a:r>
            <a:endParaRPr lang="en-US" sz="1600" dirty="0" smtClean="0">
              <a:solidFill>
                <a:prstClr val="black"/>
              </a:solidFill>
            </a:endParaRPr>
          </a:p>
          <a:p>
            <a:pPr lvl="0">
              <a:spcBef>
                <a:spcPct val="20000"/>
              </a:spcBef>
            </a:pPr>
            <a:r>
              <a:rPr lang="en-US" sz="1600" b="1" dirty="0" smtClean="0">
                <a:solidFill>
                  <a:prstClr val="black"/>
                </a:solidFill>
              </a:rPr>
              <a:t>Deliverable 4.1 </a:t>
            </a:r>
            <a:r>
              <a:rPr lang="en-US" sz="1600" dirty="0">
                <a:solidFill>
                  <a:prstClr val="black"/>
                </a:solidFill>
              </a:rPr>
              <a:t>Preparation Remote Internship  report that will be a tool kit that supports all the people involved in a remote internship program by UNISS (M24) </a:t>
            </a:r>
          </a:p>
          <a:p>
            <a:pPr>
              <a:spcBef>
                <a:spcPct val="20000"/>
              </a:spcBef>
            </a:pPr>
            <a:r>
              <a:rPr lang="en-US" sz="1600" b="1" dirty="0"/>
              <a:t>Quantitative indicators</a:t>
            </a:r>
          </a:p>
          <a:p>
            <a:pPr lvl="0">
              <a:spcBef>
                <a:spcPct val="20000"/>
              </a:spcBef>
            </a:pPr>
            <a:r>
              <a:rPr lang="en-US" sz="1600" dirty="0" smtClean="0">
                <a:solidFill>
                  <a:prstClr val="black"/>
                </a:solidFill>
              </a:rPr>
              <a:t>Involvement of 90 </a:t>
            </a:r>
            <a:r>
              <a:rPr lang="en-US" sz="1600" dirty="0">
                <a:solidFill>
                  <a:prstClr val="black"/>
                </a:solidFill>
              </a:rPr>
              <a:t>students and 50 education operators (teachers, trainers, university and company tutors, </a:t>
            </a:r>
            <a:r>
              <a:rPr lang="en-US" sz="1600" dirty="0" err="1">
                <a:solidFill>
                  <a:prstClr val="black"/>
                </a:solidFill>
              </a:rPr>
              <a:t>etc</a:t>
            </a:r>
            <a:r>
              <a:rPr lang="en-US" sz="1600" dirty="0">
                <a:solidFill>
                  <a:prstClr val="black"/>
                </a:solidFill>
              </a:rPr>
              <a:t>) </a:t>
            </a:r>
            <a:r>
              <a:rPr lang="en-US" sz="1600" dirty="0" smtClean="0">
                <a:solidFill>
                  <a:prstClr val="black"/>
                </a:solidFill>
              </a:rPr>
              <a:t>in the MOOC course developed in WP3</a:t>
            </a:r>
          </a:p>
          <a:p>
            <a:pPr lvl="0">
              <a:spcBef>
                <a:spcPct val="20000"/>
              </a:spcBef>
            </a:pPr>
            <a:r>
              <a:rPr lang="en-US" sz="1600" dirty="0" smtClean="0">
                <a:solidFill>
                  <a:prstClr val="black"/>
                </a:solidFill>
              </a:rPr>
              <a:t>100 evaluation and quality questionnaire</a:t>
            </a:r>
            <a:endParaRPr lang="en-US" sz="1600" dirty="0">
              <a:solidFill>
                <a:prstClr val="black"/>
              </a:solidFill>
            </a:endParaRPr>
          </a:p>
          <a:p>
            <a:pPr lvl="0">
              <a:spcBef>
                <a:spcPct val="20000"/>
              </a:spcBef>
            </a:pPr>
            <a:endParaRPr lang="en-US" sz="1600" dirty="0">
              <a:solidFill>
                <a:prstClr val="black"/>
              </a:solidFill>
            </a:endParaRPr>
          </a:p>
        </p:txBody>
      </p:sp>
      <p:pic>
        <p:nvPicPr>
          <p:cNvPr id="3" name="Immagine 2"/>
          <p:cNvPicPr>
            <a:picLocks noChangeAspect="1"/>
          </p:cNvPicPr>
          <p:nvPr/>
        </p:nvPicPr>
        <p:blipFill>
          <a:blip r:embed="rId2"/>
          <a:stretch>
            <a:fillRect/>
          </a:stretch>
        </p:blipFill>
        <p:spPr>
          <a:xfrm>
            <a:off x="7596336" y="5805264"/>
            <a:ext cx="951058" cy="701101"/>
          </a:xfrm>
          <a:prstGeom prst="rect">
            <a:avLst/>
          </a:prstGeom>
        </p:spPr>
      </p:pic>
    </p:spTree>
    <p:extLst>
      <p:ext uri="{BB962C8B-B14F-4D97-AF65-F5344CB8AC3E}">
        <p14:creationId xmlns:p14="http://schemas.microsoft.com/office/powerpoint/2010/main" val="2253076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28821" y="-191544"/>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sp>
        <p:nvSpPr>
          <p:cNvPr id="2" name="Rettangolo 1"/>
          <p:cNvSpPr/>
          <p:nvPr/>
        </p:nvSpPr>
        <p:spPr>
          <a:xfrm>
            <a:off x="971600" y="870270"/>
            <a:ext cx="7488832" cy="461665"/>
          </a:xfrm>
          <a:prstGeom prst="rect">
            <a:avLst/>
          </a:prstGeom>
        </p:spPr>
        <p:txBody>
          <a:bodyPr wrap="square">
            <a:spAutoFit/>
          </a:bodyPr>
          <a:lstStyle/>
          <a:p>
            <a:pPr algn="ctr"/>
            <a:r>
              <a:rPr lang="en-US" sz="2400" dirty="0"/>
              <a:t>Work package </a:t>
            </a:r>
            <a:r>
              <a:rPr lang="en-US" sz="2400" dirty="0" smtClean="0"/>
              <a:t>4 Description</a:t>
            </a:r>
            <a:endParaRPr lang="en-US" sz="2400" dirty="0"/>
          </a:p>
        </p:txBody>
      </p:sp>
      <p:sp>
        <p:nvSpPr>
          <p:cNvPr id="6" name="Rettangolo 5"/>
          <p:cNvSpPr/>
          <p:nvPr/>
        </p:nvSpPr>
        <p:spPr>
          <a:xfrm>
            <a:off x="245573" y="1296709"/>
            <a:ext cx="8928992" cy="5823133"/>
          </a:xfrm>
          <a:prstGeom prst="rect">
            <a:avLst/>
          </a:prstGeom>
        </p:spPr>
        <p:txBody>
          <a:bodyPr wrap="square">
            <a:spAutoFit/>
          </a:bodyPr>
          <a:lstStyle/>
          <a:p>
            <a:pPr lvl="0">
              <a:spcBef>
                <a:spcPct val="20000"/>
              </a:spcBef>
            </a:pPr>
            <a:r>
              <a:rPr lang="en-US" sz="1400" b="1" dirty="0" smtClean="0">
                <a:solidFill>
                  <a:prstClr val="black"/>
                </a:solidFill>
              </a:rPr>
              <a:t>The </a:t>
            </a:r>
            <a:r>
              <a:rPr lang="en-US" sz="1400" b="1" dirty="0">
                <a:solidFill>
                  <a:prstClr val="black"/>
                </a:solidFill>
              </a:rPr>
              <a:t>task 4.2 Cross cultural and inclusive Remote internship (M24-M36) led by </a:t>
            </a:r>
            <a:r>
              <a:rPr lang="en-US" sz="1400" b="1" dirty="0" smtClean="0">
                <a:solidFill>
                  <a:prstClr val="black"/>
                </a:solidFill>
              </a:rPr>
              <a:t>UNISS</a:t>
            </a:r>
          </a:p>
          <a:p>
            <a:pPr lvl="0">
              <a:spcBef>
                <a:spcPct val="20000"/>
              </a:spcBef>
            </a:pPr>
            <a:r>
              <a:rPr lang="en-US" sz="1400" b="1" dirty="0"/>
              <a:t>Activity </a:t>
            </a:r>
            <a:r>
              <a:rPr lang="en-US" sz="1400" b="1" dirty="0" smtClean="0"/>
              <a:t>description: </a:t>
            </a:r>
            <a:r>
              <a:rPr lang="en-US" sz="1400" dirty="0" smtClean="0">
                <a:solidFill>
                  <a:prstClr val="black"/>
                </a:solidFill>
              </a:rPr>
              <a:t>This </a:t>
            </a:r>
            <a:r>
              <a:rPr lang="en-US" sz="1400" dirty="0">
                <a:solidFill>
                  <a:prstClr val="black"/>
                </a:solidFill>
              </a:rPr>
              <a:t>task is dedicated to the organization of the total of 90 remote internships. Besides, to evaluate and assess skills developed by all Internship actors a skill questionnaire will </a:t>
            </a:r>
            <a:r>
              <a:rPr lang="en-US" sz="1400" dirty="0" smtClean="0">
                <a:solidFill>
                  <a:prstClr val="black"/>
                </a:solidFill>
              </a:rPr>
              <a:t>be submitted </a:t>
            </a:r>
            <a:r>
              <a:rPr lang="en-US" sz="1400" dirty="0">
                <a:solidFill>
                  <a:prstClr val="black"/>
                </a:solidFill>
              </a:rPr>
              <a:t>to the participants. The students questionnaire is composed of: Part I: Demographic information, Part II: Reasons for participation in remote internship, and Part II : Quality evaluation about the remote internship, Part III Assessment of information related to professional and personal growth and skills. The results of the study depict the impact of internship programs on the professional and personal growth and skills of the students involved in the activities. The university staff and host organization HR staff questionnaire is composed by Part I Quality evaluation about the remote internship, Part II Assessment of information related to professional and personal growth and skills with relation to role covered during the internship remote program.  </a:t>
            </a:r>
            <a:r>
              <a:rPr lang="en-US" sz="1400" dirty="0" smtClean="0">
                <a:solidFill>
                  <a:prstClr val="black"/>
                </a:solidFill>
              </a:rPr>
              <a:t>Examples </a:t>
            </a:r>
            <a:r>
              <a:rPr lang="en-US" sz="1400" dirty="0">
                <a:solidFill>
                  <a:prstClr val="black"/>
                </a:solidFill>
              </a:rPr>
              <a:t>of questionnaires will be identified among the EU </a:t>
            </a:r>
            <a:r>
              <a:rPr lang="en-US" sz="1400" dirty="0" err="1">
                <a:solidFill>
                  <a:prstClr val="black"/>
                </a:solidFill>
              </a:rPr>
              <a:t>DigComp</a:t>
            </a:r>
            <a:r>
              <a:rPr lang="en-US" sz="1400" dirty="0">
                <a:solidFill>
                  <a:prstClr val="black"/>
                </a:solidFill>
              </a:rPr>
              <a:t> framework and the assessment will be realized by free tools provided by previous Erasmus+ projects.</a:t>
            </a:r>
          </a:p>
          <a:p>
            <a:r>
              <a:rPr lang="en-US" sz="1400" dirty="0"/>
              <a:t>The following Deliverables will be released (M36): </a:t>
            </a:r>
          </a:p>
          <a:p>
            <a:r>
              <a:rPr lang="en-US" sz="1400" dirty="0"/>
              <a:t>4.2 PREVIEW Report on Remote Internship experience in Italy </a:t>
            </a:r>
            <a:r>
              <a:rPr lang="en-US" sz="1400" dirty="0" smtClean="0"/>
              <a:t> </a:t>
            </a:r>
            <a:r>
              <a:rPr lang="en-US" sz="1400" dirty="0"/>
              <a:t>led by UNISS </a:t>
            </a:r>
          </a:p>
          <a:p>
            <a:r>
              <a:rPr lang="en-US" sz="1400" dirty="0"/>
              <a:t>4.3 PREVIEW Report on Remote Internship experience in Spain led by USAL </a:t>
            </a:r>
          </a:p>
          <a:p>
            <a:r>
              <a:rPr lang="en-US" sz="1400" dirty="0"/>
              <a:t>4.4 PREVIEW Report on Remote Internship experience in Romania  led by ASE </a:t>
            </a:r>
            <a:endParaRPr lang="en-US" sz="1400" dirty="0" smtClean="0"/>
          </a:p>
          <a:p>
            <a:r>
              <a:rPr lang="en-US" sz="1400" dirty="0" smtClean="0"/>
              <a:t>4.8 </a:t>
            </a:r>
            <a:r>
              <a:rPr lang="en-US" sz="1400" dirty="0"/>
              <a:t>PREVIEW Report on Remote Internship experience in </a:t>
            </a:r>
            <a:r>
              <a:rPr lang="en-US" sz="1400" dirty="0" smtClean="0"/>
              <a:t>Turkey  </a:t>
            </a:r>
            <a:r>
              <a:rPr lang="en-US" sz="1400" dirty="0"/>
              <a:t>led </a:t>
            </a:r>
            <a:r>
              <a:rPr lang="en-US" sz="1400" dirty="0" smtClean="0"/>
              <a:t>by NEVU</a:t>
            </a:r>
            <a:endParaRPr lang="en-US" sz="1400" dirty="0"/>
          </a:p>
          <a:p>
            <a:r>
              <a:rPr lang="en-US" sz="1400" dirty="0"/>
              <a:t>4.6 Report about the level of digital skill developed led by UNISS </a:t>
            </a:r>
          </a:p>
          <a:p>
            <a:r>
              <a:rPr lang="en-US" sz="1400" dirty="0"/>
              <a:t>4.7 Guide for the implementation process of Remote Internship led by UNISS </a:t>
            </a:r>
          </a:p>
          <a:p>
            <a:pPr>
              <a:spcBef>
                <a:spcPct val="20000"/>
              </a:spcBef>
            </a:pPr>
            <a:r>
              <a:rPr lang="en-US" sz="1400" b="1" dirty="0"/>
              <a:t>Quantitative indicators</a:t>
            </a:r>
          </a:p>
          <a:p>
            <a:pPr lvl="0">
              <a:spcBef>
                <a:spcPct val="20000"/>
              </a:spcBef>
            </a:pPr>
            <a:r>
              <a:rPr lang="en-US" sz="1400" dirty="0" smtClean="0">
                <a:solidFill>
                  <a:prstClr val="black"/>
                </a:solidFill>
              </a:rPr>
              <a:t>N</a:t>
            </a:r>
            <a:r>
              <a:rPr lang="en-US" sz="1400" dirty="0">
                <a:solidFill>
                  <a:prstClr val="black"/>
                </a:solidFill>
              </a:rPr>
              <a:t>. 50, even crossed among the University partners, remote internship experiences for students and graduates, part </a:t>
            </a:r>
            <a:r>
              <a:rPr lang="en-US" sz="1400" dirty="0" smtClean="0">
                <a:solidFill>
                  <a:prstClr val="black"/>
                </a:solidFill>
              </a:rPr>
              <a:t>of them </a:t>
            </a:r>
            <a:r>
              <a:rPr lang="en-US" sz="1400" dirty="0">
                <a:solidFill>
                  <a:prstClr val="black"/>
                </a:solidFill>
              </a:rPr>
              <a:t>(at least 8) with economic and geographical limitations, learning difficulties </a:t>
            </a:r>
            <a:r>
              <a:rPr lang="en-US" sz="1400" dirty="0" smtClean="0">
                <a:solidFill>
                  <a:prstClr val="black"/>
                </a:solidFill>
              </a:rPr>
              <a:t>. </a:t>
            </a:r>
            <a:r>
              <a:rPr lang="en-US" sz="1400" dirty="0" smtClean="0"/>
              <a:t>Each </a:t>
            </a:r>
            <a:r>
              <a:rPr lang="en-US" sz="1400" dirty="0"/>
              <a:t>University and CNR and </a:t>
            </a:r>
            <a:r>
              <a:rPr lang="en-US" sz="1400" dirty="0" err="1"/>
              <a:t>AlterContact</a:t>
            </a:r>
            <a:r>
              <a:rPr lang="en-US" sz="1400" dirty="0"/>
              <a:t> will manage internships for a total of 90 students </a:t>
            </a:r>
            <a:r>
              <a:rPr lang="en-US" sz="1400" dirty="0" smtClean="0"/>
              <a:t>and graduates </a:t>
            </a:r>
            <a:r>
              <a:rPr lang="en-US" sz="1400" dirty="0"/>
              <a:t>and 50 HR manager and professionals. </a:t>
            </a:r>
            <a:endParaRPr lang="en-US" sz="1400" dirty="0" smtClean="0"/>
          </a:p>
          <a:p>
            <a:pPr lvl="0"/>
            <a:r>
              <a:rPr lang="en-US" sz="1400" dirty="0" smtClean="0">
                <a:solidFill>
                  <a:prstClr val="black"/>
                </a:solidFill>
              </a:rPr>
              <a:t>90 </a:t>
            </a:r>
            <a:r>
              <a:rPr lang="en-US" sz="1400" dirty="0" err="1" smtClean="0">
                <a:solidFill>
                  <a:prstClr val="black"/>
                </a:solidFill>
              </a:rPr>
              <a:t>Openbadge</a:t>
            </a:r>
            <a:r>
              <a:rPr lang="en-US" sz="1400" dirty="0" smtClean="0">
                <a:solidFill>
                  <a:prstClr val="black"/>
                </a:solidFill>
              </a:rPr>
              <a:t> </a:t>
            </a:r>
            <a:r>
              <a:rPr lang="en-US" sz="1400" dirty="0">
                <a:solidFill>
                  <a:prstClr val="black"/>
                </a:solidFill>
              </a:rPr>
              <a:t>released by CNR with Universities. </a:t>
            </a:r>
            <a:endParaRPr lang="en-US" sz="1400" dirty="0" smtClean="0">
              <a:solidFill>
                <a:prstClr val="black"/>
              </a:solidFill>
            </a:endParaRPr>
          </a:p>
          <a:p>
            <a:pPr lvl="0"/>
            <a:r>
              <a:rPr lang="en-US" sz="1400" dirty="0" smtClean="0">
                <a:solidFill>
                  <a:prstClr val="black"/>
                </a:solidFill>
              </a:rPr>
              <a:t>90 Evaluation and assessment report accordance Kirkpatrick model </a:t>
            </a:r>
            <a:endParaRPr lang="en-US" sz="1400" dirty="0">
              <a:solidFill>
                <a:prstClr val="black"/>
              </a:solidFill>
            </a:endParaRPr>
          </a:p>
          <a:p>
            <a:endParaRPr lang="en-US" sz="1400" dirty="0">
              <a:solidFill>
                <a:prstClr val="black"/>
              </a:solidFill>
            </a:endParaRPr>
          </a:p>
        </p:txBody>
      </p:sp>
      <p:pic>
        <p:nvPicPr>
          <p:cNvPr id="3" name="Immagine 2"/>
          <p:cNvPicPr>
            <a:picLocks noChangeAspect="1"/>
          </p:cNvPicPr>
          <p:nvPr/>
        </p:nvPicPr>
        <p:blipFill>
          <a:blip r:embed="rId2"/>
          <a:stretch>
            <a:fillRect/>
          </a:stretch>
        </p:blipFill>
        <p:spPr>
          <a:xfrm>
            <a:off x="8189189" y="6162781"/>
            <a:ext cx="951058" cy="701101"/>
          </a:xfrm>
          <a:prstGeom prst="rect">
            <a:avLst/>
          </a:prstGeom>
        </p:spPr>
      </p:pic>
    </p:spTree>
    <p:extLst>
      <p:ext uri="{BB962C8B-B14F-4D97-AF65-F5344CB8AC3E}">
        <p14:creationId xmlns:p14="http://schemas.microsoft.com/office/powerpoint/2010/main" val="1193590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539552" y="26064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sp>
        <p:nvSpPr>
          <p:cNvPr id="2" name="Rettangolo 1"/>
          <p:cNvSpPr/>
          <p:nvPr/>
        </p:nvSpPr>
        <p:spPr>
          <a:xfrm>
            <a:off x="899592" y="1484784"/>
            <a:ext cx="7632848" cy="3108543"/>
          </a:xfrm>
          <a:prstGeom prst="rect">
            <a:avLst/>
          </a:prstGeom>
        </p:spPr>
        <p:txBody>
          <a:bodyPr wrap="square">
            <a:spAutoFit/>
          </a:bodyPr>
          <a:lstStyle/>
          <a:p>
            <a:r>
              <a:rPr lang="en-US" b="1" dirty="0" smtClean="0"/>
              <a:t>WORK PACKAGE N°5 - DISSEMINATION AND SUSTAINABILITY (MEDPEARLS) (M1-M36) </a:t>
            </a:r>
          </a:p>
          <a:p>
            <a:r>
              <a:rPr lang="en-US" sz="1600" dirty="0" smtClean="0"/>
              <a:t>In </a:t>
            </a:r>
            <a:r>
              <a:rPr lang="en-US" sz="1600" dirty="0"/>
              <a:t>WP5 lead by </a:t>
            </a:r>
            <a:r>
              <a:rPr lang="en-US" sz="1600" dirty="0" err="1"/>
              <a:t>MedPearls</a:t>
            </a:r>
            <a:r>
              <a:rPr lang="en-US" sz="1600" dirty="0"/>
              <a:t> and supported by all partners, PREVIEW will develop and employ a strategic plan to </a:t>
            </a:r>
            <a:r>
              <a:rPr lang="en-US" sz="1600" dirty="0" smtClean="0"/>
              <a:t>conduct activities </a:t>
            </a:r>
            <a:r>
              <a:rPr lang="en-US" sz="1600" dirty="0"/>
              <a:t>to </a:t>
            </a:r>
            <a:r>
              <a:rPr lang="en-US" sz="1600" dirty="0" err="1"/>
              <a:t>maximise</a:t>
            </a:r>
            <a:r>
              <a:rPr lang="en-US" sz="1600" dirty="0"/>
              <a:t> impacts of the project results which will be constantly reviewed, reflected upon and updated through</a:t>
            </a:r>
          </a:p>
          <a:p>
            <a:r>
              <a:rPr lang="en-US" sz="1600" dirty="0"/>
              <a:t>the whole life cycle of the project.</a:t>
            </a:r>
          </a:p>
          <a:p>
            <a:endParaRPr lang="en-US" sz="1600" dirty="0" smtClean="0"/>
          </a:p>
          <a:p>
            <a:r>
              <a:rPr lang="en-US" sz="1600" dirty="0" smtClean="0"/>
              <a:t>The </a:t>
            </a:r>
            <a:r>
              <a:rPr lang="en-US" sz="1600" dirty="0"/>
              <a:t>WP5 is made by</a:t>
            </a:r>
          </a:p>
          <a:p>
            <a:r>
              <a:rPr lang="en-US" sz="1600" dirty="0"/>
              <a:t>T.5.1 - Development of communication and dissemination strategy</a:t>
            </a:r>
          </a:p>
          <a:p>
            <a:r>
              <a:rPr lang="it-IT" sz="1600" dirty="0"/>
              <a:t>T.5.2 - </a:t>
            </a:r>
            <a:r>
              <a:rPr lang="it-IT" sz="1600" dirty="0" err="1"/>
              <a:t>Dissemination</a:t>
            </a:r>
            <a:r>
              <a:rPr lang="it-IT" sz="1600" dirty="0"/>
              <a:t> and </a:t>
            </a:r>
            <a:r>
              <a:rPr lang="it-IT" sz="1600" dirty="0" err="1"/>
              <a:t>communication</a:t>
            </a:r>
            <a:r>
              <a:rPr lang="it-IT" sz="1600" dirty="0"/>
              <a:t> </a:t>
            </a:r>
            <a:r>
              <a:rPr lang="it-IT" sz="1600" dirty="0" err="1"/>
              <a:t>actions</a:t>
            </a:r>
            <a:endParaRPr lang="it-IT" sz="1600" dirty="0"/>
          </a:p>
          <a:p>
            <a:r>
              <a:rPr lang="en-US" sz="1600" dirty="0"/>
              <a:t>T.5.3 - Stakeholders’ dialogue, networking and events</a:t>
            </a:r>
          </a:p>
          <a:p>
            <a:r>
              <a:rPr lang="en-US" sz="1600" dirty="0"/>
              <a:t>T.5.4 After PREVIEW. Sustainability Plan</a:t>
            </a:r>
          </a:p>
        </p:txBody>
      </p:sp>
      <p:pic>
        <p:nvPicPr>
          <p:cNvPr id="3" name="Immagine 2"/>
          <p:cNvPicPr>
            <a:picLocks noChangeAspect="1"/>
          </p:cNvPicPr>
          <p:nvPr/>
        </p:nvPicPr>
        <p:blipFill>
          <a:blip r:embed="rId2"/>
          <a:stretch>
            <a:fillRect/>
          </a:stretch>
        </p:blipFill>
        <p:spPr>
          <a:xfrm>
            <a:off x="7584323" y="5949280"/>
            <a:ext cx="951058" cy="701101"/>
          </a:xfrm>
          <a:prstGeom prst="rect">
            <a:avLst/>
          </a:prstGeom>
        </p:spPr>
      </p:pic>
    </p:spTree>
    <p:extLst>
      <p:ext uri="{BB962C8B-B14F-4D97-AF65-F5344CB8AC3E}">
        <p14:creationId xmlns:p14="http://schemas.microsoft.com/office/powerpoint/2010/main" val="4000119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67544" y="-20101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sp>
        <p:nvSpPr>
          <p:cNvPr id="2" name="Rettangolo 1"/>
          <p:cNvSpPr/>
          <p:nvPr/>
        </p:nvSpPr>
        <p:spPr>
          <a:xfrm>
            <a:off x="607096" y="860835"/>
            <a:ext cx="7632848" cy="6432530"/>
          </a:xfrm>
          <a:prstGeom prst="rect">
            <a:avLst/>
          </a:prstGeom>
        </p:spPr>
        <p:txBody>
          <a:bodyPr wrap="square">
            <a:spAutoFit/>
          </a:bodyPr>
          <a:lstStyle/>
          <a:p>
            <a:endParaRPr lang="en-US" sz="1600" dirty="0" smtClean="0"/>
          </a:p>
          <a:p>
            <a:endParaRPr lang="en-US" sz="1600" dirty="0"/>
          </a:p>
          <a:p>
            <a:r>
              <a:rPr lang="en-US" sz="1400" b="1" dirty="0" smtClean="0"/>
              <a:t>T.5.1 </a:t>
            </a:r>
            <a:r>
              <a:rPr lang="en-US" sz="1400" b="1" dirty="0"/>
              <a:t>- Development of communication and dissemination </a:t>
            </a:r>
            <a:r>
              <a:rPr lang="en-US" sz="1400" b="1" dirty="0" smtClean="0"/>
              <a:t>strategy.</a:t>
            </a:r>
            <a:r>
              <a:rPr lang="en-US" sz="1400" dirty="0" smtClean="0"/>
              <a:t> </a:t>
            </a:r>
            <a:r>
              <a:rPr lang="en-US" sz="1400" dirty="0"/>
              <a:t>A detailed, comprehensive and agile communication and dissemination (C&amp;D) strategy and plan will be developed at the beginning of the project, being periodically updated to </a:t>
            </a:r>
            <a:r>
              <a:rPr lang="en-US" sz="1400" dirty="0" err="1"/>
              <a:t>maximise</a:t>
            </a:r>
            <a:r>
              <a:rPr lang="en-US" sz="1400" dirty="0"/>
              <a:t> its impact through-out the project and </a:t>
            </a:r>
            <a:r>
              <a:rPr lang="en-US" sz="1400" dirty="0" smtClean="0"/>
              <a:t>beyond</a:t>
            </a:r>
          </a:p>
          <a:p>
            <a:r>
              <a:rPr lang="en-US" sz="1400" b="1" dirty="0" smtClean="0"/>
              <a:t>Deliverable 5.1 </a:t>
            </a:r>
            <a:r>
              <a:rPr lang="en-US" sz="1400" b="1" dirty="0"/>
              <a:t>C&amp;D plan </a:t>
            </a:r>
            <a:r>
              <a:rPr lang="en-US" sz="1400" dirty="0"/>
              <a:t>(</a:t>
            </a:r>
            <a:r>
              <a:rPr lang="en-US" sz="1400" dirty="0" smtClean="0"/>
              <a:t>M6/M18/M36)</a:t>
            </a:r>
          </a:p>
          <a:p>
            <a:r>
              <a:rPr lang="en-US" sz="1400" b="1" dirty="0" smtClean="0"/>
              <a:t>Other outcomes </a:t>
            </a:r>
          </a:p>
          <a:p>
            <a:r>
              <a:rPr lang="en-US" sz="1400" dirty="0" smtClean="0"/>
              <a:t>PREVIEW </a:t>
            </a:r>
            <a:r>
              <a:rPr lang="it-IT" sz="1400" dirty="0" err="1" smtClean="0"/>
              <a:t>dissemination</a:t>
            </a:r>
            <a:r>
              <a:rPr lang="it-IT" sz="1400" dirty="0" smtClean="0"/>
              <a:t> </a:t>
            </a:r>
            <a:r>
              <a:rPr lang="it-IT" sz="1400" dirty="0"/>
              <a:t>kit (</a:t>
            </a:r>
            <a:r>
              <a:rPr lang="it-IT" sz="1400" dirty="0" err="1"/>
              <a:t>brochures</a:t>
            </a:r>
            <a:r>
              <a:rPr lang="it-IT" sz="1400" dirty="0"/>
              <a:t>, </a:t>
            </a:r>
            <a:r>
              <a:rPr lang="it-IT" sz="1400" dirty="0" err="1"/>
              <a:t>flyers</a:t>
            </a:r>
            <a:r>
              <a:rPr lang="it-IT" sz="1400" dirty="0"/>
              <a:t>, </a:t>
            </a:r>
            <a:r>
              <a:rPr lang="it-IT" sz="1400" dirty="0" err="1"/>
              <a:t>banners</a:t>
            </a:r>
            <a:r>
              <a:rPr lang="it-IT" sz="1400" dirty="0"/>
              <a:t>, </a:t>
            </a:r>
            <a:r>
              <a:rPr lang="it-IT" sz="1400" dirty="0" err="1"/>
              <a:t>presentation</a:t>
            </a:r>
            <a:r>
              <a:rPr lang="it-IT" sz="1400" dirty="0"/>
              <a:t> </a:t>
            </a:r>
            <a:r>
              <a:rPr lang="it-IT" sz="1400" dirty="0" err="1"/>
              <a:t>templates</a:t>
            </a:r>
            <a:r>
              <a:rPr lang="it-IT" sz="1400" dirty="0"/>
              <a:t>, report </a:t>
            </a:r>
            <a:r>
              <a:rPr lang="it-IT" sz="1400" dirty="0" err="1"/>
              <a:t>templates</a:t>
            </a:r>
            <a:r>
              <a:rPr lang="it-IT" sz="1400" dirty="0"/>
              <a:t>, </a:t>
            </a:r>
            <a:r>
              <a:rPr lang="it-IT" sz="1400" dirty="0" err="1"/>
              <a:t>event</a:t>
            </a:r>
            <a:r>
              <a:rPr lang="it-IT" sz="1400" dirty="0"/>
              <a:t> promotion </a:t>
            </a:r>
            <a:r>
              <a:rPr lang="it-IT" sz="1400" dirty="0" err="1"/>
              <a:t>flyers</a:t>
            </a:r>
            <a:r>
              <a:rPr lang="it-IT" sz="1400" dirty="0"/>
              <a:t> </a:t>
            </a:r>
            <a:r>
              <a:rPr lang="it-IT" sz="1400" dirty="0" err="1"/>
              <a:t>template</a:t>
            </a:r>
            <a:r>
              <a:rPr lang="it-IT" sz="1400" dirty="0" smtClean="0"/>
              <a:t>)</a:t>
            </a:r>
          </a:p>
          <a:p>
            <a:r>
              <a:rPr lang="en-US" sz="1400" dirty="0"/>
              <a:t>PREVIEW Brand Identity </a:t>
            </a:r>
          </a:p>
          <a:p>
            <a:r>
              <a:rPr lang="en-US" sz="1400" dirty="0"/>
              <a:t>PREVIEW Project </a:t>
            </a:r>
            <a:r>
              <a:rPr lang="en-US" sz="1400" dirty="0" smtClean="0"/>
              <a:t>website</a:t>
            </a:r>
          </a:p>
          <a:p>
            <a:r>
              <a:rPr lang="en-US" sz="1400" dirty="0" smtClean="0"/>
              <a:t>PREVIEW </a:t>
            </a:r>
            <a:r>
              <a:rPr lang="en-US" sz="1400" dirty="0"/>
              <a:t>Social </a:t>
            </a:r>
            <a:r>
              <a:rPr lang="en-US" sz="1400" dirty="0" smtClean="0"/>
              <a:t>channel</a:t>
            </a:r>
          </a:p>
          <a:p>
            <a:r>
              <a:rPr lang="it-IT" sz="1400" b="1" dirty="0" smtClean="0"/>
              <a:t>T.5.2 </a:t>
            </a:r>
            <a:r>
              <a:rPr lang="it-IT" sz="1400" b="1" dirty="0"/>
              <a:t>- </a:t>
            </a:r>
            <a:r>
              <a:rPr lang="it-IT" sz="1400" b="1" dirty="0" err="1"/>
              <a:t>Dissemination</a:t>
            </a:r>
            <a:r>
              <a:rPr lang="it-IT" sz="1400" b="1" dirty="0"/>
              <a:t> and </a:t>
            </a:r>
            <a:r>
              <a:rPr lang="it-IT" sz="1400" b="1" dirty="0" err="1"/>
              <a:t>communication</a:t>
            </a:r>
            <a:r>
              <a:rPr lang="it-IT" sz="1400" b="1" dirty="0"/>
              <a:t> </a:t>
            </a:r>
            <a:r>
              <a:rPr lang="it-IT" sz="1400" b="1" dirty="0" err="1" smtClean="0"/>
              <a:t>actions</a:t>
            </a:r>
            <a:r>
              <a:rPr lang="it-IT" sz="1400" b="1" dirty="0" smtClean="0"/>
              <a:t>. </a:t>
            </a:r>
            <a:r>
              <a:rPr lang="en-US" sz="1400" dirty="0"/>
              <a:t>A logo and graphic elements will be designed to create a unique identity following ERASMUS visual guidelines and according to project’s values and key messages.</a:t>
            </a:r>
          </a:p>
          <a:p>
            <a:r>
              <a:rPr lang="en-US" sz="1400" dirty="0"/>
              <a:t>Online and offline materials will be developed, aligned to the project identity, and used for C&amp;D purposes, both online and offline (e.g. during events, conference, trade fairs or meetings). C&amp;D materials include leaflets, posters and roll-ups, factsheets and document templates, a press kit and experience and videos about PREVIEW (a short introductory video plus a final one). Moreover, additional, dissemination materials include: (</a:t>
            </a:r>
            <a:r>
              <a:rPr lang="en-US" sz="1400" dirty="0" err="1"/>
              <a:t>i</a:t>
            </a:r>
            <a:r>
              <a:rPr lang="en-US" sz="1400" dirty="0"/>
              <a:t>) info-packs, using infographics (ii) Publications in technical literature and dedicated journals, conference papers and presentations. Social media and innovative channels: These social experiences include the use of gamification techniques and a podcast about students remote Internship</a:t>
            </a:r>
            <a:r>
              <a:rPr lang="en-US" sz="1400" dirty="0" smtClean="0"/>
              <a:t>.</a:t>
            </a:r>
          </a:p>
          <a:p>
            <a:r>
              <a:rPr lang="en-US" sz="1400" b="1"/>
              <a:t>Other outcomes </a:t>
            </a:r>
          </a:p>
          <a:p>
            <a:r>
              <a:rPr lang="en-US" sz="1400" smtClean="0"/>
              <a:t>Videos </a:t>
            </a:r>
            <a:r>
              <a:rPr lang="en-US" sz="1400" dirty="0"/>
              <a:t>Spotify and YouTube.</a:t>
            </a:r>
          </a:p>
          <a:p>
            <a:r>
              <a:rPr lang="en-US" sz="1400" dirty="0"/>
              <a:t>Scientific articles concerning the results obtained through the project</a:t>
            </a:r>
          </a:p>
          <a:p>
            <a:r>
              <a:rPr lang="en-US" sz="1400" dirty="0"/>
              <a:t>3 </a:t>
            </a:r>
            <a:r>
              <a:rPr lang="en-US" sz="1400" dirty="0" err="1"/>
              <a:t>Newletters</a:t>
            </a:r>
            <a:r>
              <a:rPr lang="en-US" sz="1400" dirty="0"/>
              <a:t> </a:t>
            </a:r>
          </a:p>
          <a:p>
            <a:endParaRPr lang="en-US" sz="1600" dirty="0"/>
          </a:p>
        </p:txBody>
      </p:sp>
      <p:sp>
        <p:nvSpPr>
          <p:cNvPr id="4" name="Rettangolo 3"/>
          <p:cNvSpPr/>
          <p:nvPr/>
        </p:nvSpPr>
        <p:spPr>
          <a:xfrm>
            <a:off x="1979712" y="860835"/>
            <a:ext cx="4572000" cy="461665"/>
          </a:xfrm>
          <a:prstGeom prst="rect">
            <a:avLst/>
          </a:prstGeom>
        </p:spPr>
        <p:txBody>
          <a:bodyPr>
            <a:spAutoFit/>
          </a:bodyPr>
          <a:lstStyle/>
          <a:p>
            <a:pPr algn="ctr"/>
            <a:r>
              <a:rPr lang="en-US" sz="2400" dirty="0"/>
              <a:t>Work package </a:t>
            </a:r>
            <a:r>
              <a:rPr lang="en-US" sz="2400" dirty="0" smtClean="0"/>
              <a:t>5 </a:t>
            </a:r>
            <a:r>
              <a:rPr lang="en-US" sz="2400" dirty="0"/>
              <a:t>Description </a:t>
            </a:r>
          </a:p>
        </p:txBody>
      </p:sp>
      <p:pic>
        <p:nvPicPr>
          <p:cNvPr id="3" name="Immagine 2"/>
          <p:cNvPicPr>
            <a:picLocks noChangeAspect="1"/>
          </p:cNvPicPr>
          <p:nvPr/>
        </p:nvPicPr>
        <p:blipFill>
          <a:blip r:embed="rId2"/>
          <a:stretch>
            <a:fillRect/>
          </a:stretch>
        </p:blipFill>
        <p:spPr>
          <a:xfrm>
            <a:off x="7764415" y="6123430"/>
            <a:ext cx="951058" cy="701101"/>
          </a:xfrm>
          <a:prstGeom prst="rect">
            <a:avLst/>
          </a:prstGeom>
        </p:spPr>
      </p:pic>
    </p:spTree>
    <p:extLst>
      <p:ext uri="{BB962C8B-B14F-4D97-AF65-F5344CB8AC3E}">
        <p14:creationId xmlns:p14="http://schemas.microsoft.com/office/powerpoint/2010/main" val="1460045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67544" y="-20101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a:t>PREVIEW AT GLANCE</a:t>
            </a:r>
            <a:endParaRPr lang="it-IT" sz="2400" dirty="0"/>
          </a:p>
        </p:txBody>
      </p:sp>
      <p:sp>
        <p:nvSpPr>
          <p:cNvPr id="2" name="Rettangolo 1"/>
          <p:cNvSpPr/>
          <p:nvPr/>
        </p:nvSpPr>
        <p:spPr>
          <a:xfrm>
            <a:off x="607096" y="860835"/>
            <a:ext cx="7632848" cy="3200876"/>
          </a:xfrm>
          <a:prstGeom prst="rect">
            <a:avLst/>
          </a:prstGeom>
        </p:spPr>
        <p:txBody>
          <a:bodyPr wrap="square">
            <a:spAutoFit/>
          </a:bodyPr>
          <a:lstStyle/>
          <a:p>
            <a:endParaRPr lang="en-US" sz="1600" dirty="0" smtClean="0"/>
          </a:p>
          <a:p>
            <a:endParaRPr lang="en-US" sz="1600" dirty="0"/>
          </a:p>
          <a:p>
            <a:r>
              <a:rPr lang="en-US" sz="1400" b="1" dirty="0" smtClean="0"/>
              <a:t>T.5.3 </a:t>
            </a:r>
            <a:r>
              <a:rPr lang="en-US" sz="1400" b="1" dirty="0"/>
              <a:t>- Stakeholders’ dialogue, networking and events</a:t>
            </a:r>
            <a:r>
              <a:rPr lang="en-US" sz="1400" dirty="0"/>
              <a:t>. Networking and events to increase stakeholders and citizens dialogue and engagement: The project will be </a:t>
            </a:r>
            <a:r>
              <a:rPr lang="en-US" sz="1400" dirty="0" smtClean="0"/>
              <a:t>presented at </a:t>
            </a:r>
            <a:r>
              <a:rPr lang="en-US" sz="1400" dirty="0"/>
              <a:t>most relevant national and international forums to promote awareness about the results/ </a:t>
            </a:r>
            <a:r>
              <a:rPr lang="en-US" sz="1400" dirty="0" smtClean="0"/>
              <a:t>impact</a:t>
            </a:r>
          </a:p>
          <a:p>
            <a:r>
              <a:rPr lang="en-US" sz="1400" b="1" dirty="0"/>
              <a:t>Deliverables </a:t>
            </a:r>
            <a:endParaRPr lang="en-US" sz="1400" b="1" dirty="0" smtClean="0"/>
          </a:p>
          <a:p>
            <a:pPr marL="285750" indent="-285750">
              <a:buFont typeface="Arial" panose="020B0604020202020204" pitchFamily="34" charset="0"/>
              <a:buChar char="•"/>
            </a:pPr>
            <a:r>
              <a:rPr lang="en-US" sz="1400" dirty="0" smtClean="0"/>
              <a:t>1 </a:t>
            </a:r>
            <a:r>
              <a:rPr lang="en-US" sz="1400" dirty="0"/>
              <a:t>Kick Off </a:t>
            </a:r>
            <a:r>
              <a:rPr lang="en-US" sz="1400" dirty="0" smtClean="0"/>
              <a:t>Meeting by </a:t>
            </a:r>
            <a:r>
              <a:rPr lang="en-US" sz="1400" dirty="0"/>
              <a:t>CNR </a:t>
            </a:r>
            <a:endParaRPr lang="en-US" sz="1400" dirty="0" smtClean="0"/>
          </a:p>
          <a:p>
            <a:pPr marL="285750" indent="-285750">
              <a:buFont typeface="Arial" panose="020B0604020202020204" pitchFamily="34" charset="0"/>
              <a:buChar char="•"/>
            </a:pPr>
            <a:r>
              <a:rPr lang="en-US" sz="1400" dirty="0" smtClean="0"/>
              <a:t>2 </a:t>
            </a:r>
            <a:r>
              <a:rPr lang="en-US" sz="1400" dirty="0"/>
              <a:t>Conferences </a:t>
            </a:r>
            <a:r>
              <a:rPr lang="en-US" sz="1400" dirty="0" smtClean="0"/>
              <a:t>M18 and M36 by CNR and </a:t>
            </a:r>
            <a:r>
              <a:rPr lang="en-US" sz="1400" dirty="0" err="1" smtClean="0"/>
              <a:t>Altercontact</a:t>
            </a:r>
            <a:r>
              <a:rPr lang="en-US" sz="1400" dirty="0" smtClean="0"/>
              <a:t>  </a:t>
            </a:r>
          </a:p>
          <a:p>
            <a:pPr marL="285750" indent="-285750">
              <a:buFont typeface="Arial" panose="020B0604020202020204" pitchFamily="34" charset="0"/>
              <a:buChar char="•"/>
            </a:pPr>
            <a:r>
              <a:rPr lang="en-US" sz="1400" dirty="0" smtClean="0"/>
              <a:t>4 Workshops organized by universities</a:t>
            </a:r>
          </a:p>
          <a:p>
            <a:pPr marL="285750" indent="-285750">
              <a:buFont typeface="Arial" panose="020B0604020202020204" pitchFamily="34" charset="0"/>
              <a:buChar char="•"/>
            </a:pPr>
            <a:r>
              <a:rPr lang="en-US" sz="1400" dirty="0"/>
              <a:t>6 participation  in events of </a:t>
            </a:r>
            <a:r>
              <a:rPr lang="en-US" sz="1400" dirty="0" smtClean="0"/>
              <a:t>others </a:t>
            </a:r>
            <a:r>
              <a:rPr lang="en-US" sz="1400" dirty="0"/>
              <a:t>consortia</a:t>
            </a:r>
          </a:p>
          <a:p>
            <a:r>
              <a:rPr lang="en-US" sz="1400" b="1" dirty="0" smtClean="0"/>
              <a:t>T.5.4 </a:t>
            </a:r>
            <a:r>
              <a:rPr lang="en-US" sz="1400" b="1" dirty="0"/>
              <a:t>After PREVIEW. Sustainability </a:t>
            </a:r>
            <a:r>
              <a:rPr lang="en-US" sz="1400" b="1" dirty="0" smtClean="0"/>
              <a:t>Plan. </a:t>
            </a:r>
            <a:r>
              <a:rPr lang="en-US" sz="1400" dirty="0"/>
              <a:t>CNR jointly with the Universities create and plan the relevant documents (exploitation and sustainability plan), </a:t>
            </a:r>
            <a:r>
              <a:rPr lang="en-US" sz="1400" dirty="0" smtClean="0"/>
              <a:t>discuss the </a:t>
            </a:r>
            <a:r>
              <a:rPr lang="en-US" sz="1400" dirty="0"/>
              <a:t>plan with all partners and implement the relevant activities, and sustain the project results after the funding period ends.</a:t>
            </a:r>
            <a:endParaRPr lang="it-IT" sz="1400" dirty="0"/>
          </a:p>
          <a:p>
            <a:endParaRPr lang="en-US" sz="1600" dirty="0"/>
          </a:p>
        </p:txBody>
      </p:sp>
      <p:sp>
        <p:nvSpPr>
          <p:cNvPr id="4" name="Rettangolo 3"/>
          <p:cNvSpPr/>
          <p:nvPr/>
        </p:nvSpPr>
        <p:spPr>
          <a:xfrm>
            <a:off x="1979712" y="860835"/>
            <a:ext cx="4572000" cy="461665"/>
          </a:xfrm>
          <a:prstGeom prst="rect">
            <a:avLst/>
          </a:prstGeom>
        </p:spPr>
        <p:txBody>
          <a:bodyPr>
            <a:spAutoFit/>
          </a:bodyPr>
          <a:lstStyle/>
          <a:p>
            <a:pPr algn="ctr"/>
            <a:r>
              <a:rPr lang="en-US" sz="2400" dirty="0"/>
              <a:t>Work package </a:t>
            </a:r>
            <a:r>
              <a:rPr lang="en-US" sz="2400" dirty="0" smtClean="0"/>
              <a:t>5 </a:t>
            </a:r>
            <a:r>
              <a:rPr lang="en-US" sz="2400" dirty="0"/>
              <a:t>Description </a:t>
            </a:r>
          </a:p>
        </p:txBody>
      </p:sp>
      <p:pic>
        <p:nvPicPr>
          <p:cNvPr id="3" name="Immagine 2"/>
          <p:cNvPicPr>
            <a:picLocks noChangeAspect="1"/>
          </p:cNvPicPr>
          <p:nvPr/>
        </p:nvPicPr>
        <p:blipFill>
          <a:blip r:embed="rId2"/>
          <a:stretch>
            <a:fillRect/>
          </a:stretch>
        </p:blipFill>
        <p:spPr>
          <a:xfrm>
            <a:off x="7524328" y="5733256"/>
            <a:ext cx="951058" cy="701101"/>
          </a:xfrm>
          <a:prstGeom prst="rect">
            <a:avLst/>
          </a:prstGeom>
        </p:spPr>
      </p:pic>
    </p:spTree>
    <p:extLst>
      <p:ext uri="{BB962C8B-B14F-4D97-AF65-F5344CB8AC3E}">
        <p14:creationId xmlns:p14="http://schemas.microsoft.com/office/powerpoint/2010/main" val="1769342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91580" y="5949280"/>
            <a:ext cx="7272808" cy="648072"/>
          </a:xfrm>
        </p:spPr>
        <p:txBody>
          <a:bodyPr>
            <a:normAutofit/>
          </a:bodyPr>
          <a:lstStyle/>
          <a:p>
            <a:r>
              <a:rPr lang="it-IT" sz="2400" b="1" u="sng" dirty="0"/>
              <a:t>d</a:t>
            </a:r>
            <a:r>
              <a:rPr lang="it-IT" sz="2400" b="1" u="sng" dirty="0" smtClean="0"/>
              <a:t>aniela.degregorio@ismed.cnr.it</a:t>
            </a:r>
            <a:endParaRPr lang="it-IT" sz="2400" b="1" u="sng" dirty="0"/>
          </a:p>
        </p:txBody>
      </p:sp>
      <p:sp>
        <p:nvSpPr>
          <p:cNvPr id="3" name="Sottotitolo 2"/>
          <p:cNvSpPr>
            <a:spLocks noGrp="1"/>
          </p:cNvSpPr>
          <p:nvPr>
            <p:ph type="subTitle" idx="1"/>
          </p:nvPr>
        </p:nvSpPr>
        <p:spPr>
          <a:xfrm>
            <a:off x="395536" y="1196752"/>
            <a:ext cx="8424936" cy="4248472"/>
          </a:xfrm>
        </p:spPr>
        <p:txBody>
          <a:bodyPr>
            <a:normAutofit/>
          </a:bodyPr>
          <a:lstStyle/>
          <a:p>
            <a:pPr marL="457200" indent="-457200" algn="l">
              <a:buFont typeface="+mj-lt"/>
              <a:buAutoNum type="arabicPeriod"/>
            </a:pPr>
            <a:endParaRPr lang="en-US" sz="2200" dirty="0" smtClean="0">
              <a:solidFill>
                <a:schemeClr val="tx1"/>
              </a:solidFill>
            </a:endParaRPr>
          </a:p>
          <a:p>
            <a:pPr algn="l"/>
            <a:endParaRPr lang="en-US" sz="2200" dirty="0" smtClean="0">
              <a:solidFill>
                <a:schemeClr val="tx1"/>
              </a:solidFill>
            </a:endParaRPr>
          </a:p>
          <a:p>
            <a:pPr algn="l"/>
            <a:endParaRPr lang="en-US" sz="2200" dirty="0">
              <a:solidFill>
                <a:schemeClr val="tx1"/>
              </a:solidFill>
            </a:endParaRPr>
          </a:p>
          <a:p>
            <a:pPr algn="l"/>
            <a:endParaRPr lang="en-US" sz="2200" dirty="0" smtClean="0">
              <a:solidFill>
                <a:schemeClr val="tx1"/>
              </a:solidFill>
            </a:endParaRPr>
          </a:p>
          <a:p>
            <a:pPr algn="l"/>
            <a:endParaRPr lang="en-US" sz="1800" u="sng" dirty="0">
              <a:solidFill>
                <a:schemeClr val="tx1"/>
              </a:solidFill>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052736"/>
            <a:ext cx="5040560" cy="4238185"/>
          </a:xfrm>
          <a:prstGeom prst="rect">
            <a:avLst/>
          </a:prstGeom>
        </p:spPr>
      </p:pic>
    </p:spTree>
    <p:extLst>
      <p:ext uri="{BB962C8B-B14F-4D97-AF65-F5344CB8AC3E}">
        <p14:creationId xmlns:p14="http://schemas.microsoft.com/office/powerpoint/2010/main" val="98140524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1577</TotalTime>
  <Words>2245</Words>
  <Application>Microsoft Office PowerPoint</Application>
  <PresentationFormat>Presentazione su schermo (4:3)</PresentationFormat>
  <Paragraphs>133</Paragraphs>
  <Slides>15</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15</vt:i4>
      </vt:variant>
    </vt:vector>
  </HeadingPairs>
  <TitlesOfParts>
    <vt:vector size="18" baseType="lpstr">
      <vt:lpstr>Arial</vt:lpstr>
      <vt:lpstr>Calibri</vt:lpstr>
      <vt:lpstr>Tema di Office</vt:lpstr>
      <vt:lpstr>Promoting Resilience and Employability in uniVersity- PREVIEW ERASMUS + Call 2022 Round 1 KA2 KA220-HED - Cooperation partnerships in higher education</vt:lpstr>
      <vt:lpstr>PREVIEW AT GLANCE</vt:lpstr>
      <vt:lpstr>PREVIEW AT GLANCE</vt:lpstr>
      <vt:lpstr>PREVIEW AT GLANCE</vt:lpstr>
      <vt:lpstr>PREVIEW AT GLANCE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daniela.degregorio@ismed.cnr.it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de gregorio</dc:creator>
  <cp:lastModifiedBy>daniela</cp:lastModifiedBy>
  <cp:revision>80</cp:revision>
  <dcterms:created xsi:type="dcterms:W3CDTF">2022-03-03T10:52:10Z</dcterms:created>
  <dcterms:modified xsi:type="dcterms:W3CDTF">2022-10-13T07:44:15Z</dcterms:modified>
</cp:coreProperties>
</file>